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notesSlides/notesSlide2.xml" ContentType="application/vnd.openxmlformats-officedocument.presentationml.notesSlide+xml"/>
  <Override PartName="/ppt/tags/tag58.xml" ContentType="application/vnd.openxmlformats-officedocument.presentationml.tags+xml"/>
  <Override PartName="/ppt/notesSlides/notesSlide3.xml" ContentType="application/vnd.openxmlformats-officedocument.presentationml.notesSlide+xml"/>
  <Override PartName="/ppt/tags/tag59.xml" ContentType="application/vnd.openxmlformats-officedocument.presentationml.tags+xml"/>
  <Override PartName="/ppt/notesSlides/notesSlide4.xml" ContentType="application/vnd.openxmlformats-officedocument.presentationml.notesSlide+xml"/>
  <Override PartName="/ppt/tags/tag60.xml" ContentType="application/vnd.openxmlformats-officedocument.presentationml.tags+xml"/>
  <Override PartName="/ppt/notesSlides/notesSlide5.xml" ContentType="application/vnd.openxmlformats-officedocument.presentationml.notesSlide+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notesSlides/notesSlide7.xml" ContentType="application/vnd.openxmlformats-officedocument.presentationml.notesSlide+xml"/>
  <Override PartName="/ppt/tags/tag63.xml" ContentType="application/vnd.openxmlformats-officedocument.presentationml.tags+xml"/>
  <Override PartName="/ppt/notesSlides/notesSlide8.xml" ContentType="application/vnd.openxmlformats-officedocument.presentationml.notesSlide+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notesSlides/notesSlide11.xml" ContentType="application/vnd.openxmlformats-officedocument.presentationml.notesSlide+xml"/>
  <Override PartName="/ppt/tags/tag67.xml" ContentType="application/vnd.openxmlformats-officedocument.presentationml.tags+xml"/>
  <Override PartName="/ppt/notesSlides/notesSlide12.xml" ContentType="application/vnd.openxmlformats-officedocument.presentationml.notesSlide+xml"/>
  <Override PartName="/ppt/tags/tag68.xml" ContentType="application/vnd.openxmlformats-officedocument.presentationml.tags+xml"/>
  <Override PartName="/ppt/notesSlides/notesSlide13.xml" ContentType="application/vnd.openxmlformats-officedocument.presentationml.notesSlide+xml"/>
  <Override PartName="/ppt/tags/tag69.xml" ContentType="application/vnd.openxmlformats-officedocument.presentationml.tags+xml"/>
  <Override PartName="/ppt/notesSlides/notesSlide14.xml" ContentType="application/vnd.openxmlformats-officedocument.presentationml.notesSlide+xml"/>
  <Override PartName="/ppt/tags/tag70.xml" ContentType="application/vnd.openxmlformats-officedocument.presentationml.tags+xml"/>
  <Override PartName="/ppt/notesSlides/notesSlide15.xml" ContentType="application/vnd.openxmlformats-officedocument.presentationml.notesSlide+xml"/>
  <Override PartName="/ppt/tags/tag71.xml" ContentType="application/vnd.openxmlformats-officedocument.presentationml.tags+xml"/>
  <Override PartName="/ppt/notesSlides/notesSlide16.xml" ContentType="application/vnd.openxmlformats-officedocument.presentationml.notesSlide+xml"/>
  <Override PartName="/ppt/tags/tag72.xml" ContentType="application/vnd.openxmlformats-officedocument.presentationml.tags+xml"/>
  <Override PartName="/ppt/notesSlides/notesSlide17.xml" ContentType="application/vnd.openxmlformats-officedocument.presentationml.notesSlide+xml"/>
  <Override PartName="/ppt/tags/tag73.xml" ContentType="application/vnd.openxmlformats-officedocument.presentationml.tags+xml"/>
  <Override PartName="/ppt/notesSlides/notesSlide18.xml" ContentType="application/vnd.openxmlformats-officedocument.presentationml.notesSlide+xml"/>
  <Override PartName="/ppt/tags/tag74.xml" ContentType="application/vnd.openxmlformats-officedocument.presentationml.tags+xml"/>
  <Override PartName="/ppt/notesSlides/notesSlide19.xml" ContentType="application/vnd.openxmlformats-officedocument.presentationml.notesSlide+xml"/>
  <Override PartName="/ppt/tags/tag75.xml" ContentType="application/vnd.openxmlformats-officedocument.presentationml.tags+xml"/>
  <Override PartName="/ppt/notesSlides/notesSlide20.xml" ContentType="application/vnd.openxmlformats-officedocument.presentationml.notesSlide+xml"/>
  <Override PartName="/ppt/tags/tag76.xml" ContentType="application/vnd.openxmlformats-officedocument.presentationml.tags+xml"/>
  <Override PartName="/ppt/notesSlides/notesSlide21.xml" ContentType="application/vnd.openxmlformats-officedocument.presentationml.notesSlide+xml"/>
  <Override PartName="/ppt/tags/tag77.xml" ContentType="application/vnd.openxmlformats-officedocument.presentationml.tags+xml"/>
  <Override PartName="/ppt/notesSlides/notesSlide22.xml" ContentType="application/vnd.openxmlformats-officedocument.presentationml.notesSlide+xml"/>
  <Override PartName="/ppt/tags/tag78.xml" ContentType="application/vnd.openxmlformats-officedocument.presentationml.tags+xml"/>
  <Override PartName="/ppt/notesSlides/notesSlide23.xml" ContentType="application/vnd.openxmlformats-officedocument.presentationml.notesSlide+xml"/>
  <Override PartName="/ppt/tags/tag79.xml" ContentType="application/vnd.openxmlformats-officedocument.presentationml.tags+xml"/>
  <Override PartName="/ppt/notesSlides/notesSlide24.xml" ContentType="application/vnd.openxmlformats-officedocument.presentationml.notesSlide+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notesSlides/notesSlide26.xml" ContentType="application/vnd.openxmlformats-officedocument.presentationml.notesSlide+xml"/>
  <Override PartName="/ppt/tags/tag82.xml" ContentType="application/vnd.openxmlformats-officedocument.presentationml.tags+xml"/>
  <Override PartName="/ppt/notesSlides/notesSlide27.xml" ContentType="application/vnd.openxmlformats-officedocument.presentationml.notesSlide+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notesSlides/notesSlide29.xml" ContentType="application/vnd.openxmlformats-officedocument.presentationml.notesSlide+xml"/>
  <Override PartName="/ppt/tags/tag85.xml" ContentType="application/vnd.openxmlformats-officedocument.presentationml.tags+xml"/>
  <Override PartName="/ppt/notesSlides/notesSlide30.xml" ContentType="application/vnd.openxmlformats-officedocument.presentationml.notesSlide+xml"/>
  <Override PartName="/ppt/tags/tag86.xml" ContentType="application/vnd.openxmlformats-officedocument.presentationml.tags+xml"/>
  <Override PartName="/ppt/notesSlides/notesSlide31.xml" ContentType="application/vnd.openxmlformats-officedocument.presentationml.notesSlide+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notesSlides/notesSlide34.xml" ContentType="application/vnd.openxmlformats-officedocument.presentationml.notesSlide+xml"/>
  <Override PartName="/ppt/tags/tag90.xml" ContentType="application/vnd.openxmlformats-officedocument.presentationml.tags+xml"/>
  <Override PartName="/ppt/notesSlides/notesSlide35.xml" ContentType="application/vnd.openxmlformats-officedocument.presentationml.notesSlide+xml"/>
  <Override PartName="/ppt/tags/tag91.xml" ContentType="application/vnd.openxmlformats-officedocument.presentationml.tags+xml"/>
  <Override PartName="/ppt/notesSlides/notesSlide36.xml" ContentType="application/vnd.openxmlformats-officedocument.presentationml.notesSlide+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notesSlides/notesSlide38.xml" ContentType="application/vnd.openxmlformats-officedocument.presentationml.notesSlide+xml"/>
  <Override PartName="/ppt/tags/tag94.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44"/>
  </p:notesMasterIdLst>
  <p:handoutMasterIdLst>
    <p:handoutMasterId r:id="rId45"/>
  </p:handoutMasterIdLst>
  <p:sldIdLst>
    <p:sldId id="922" r:id="rId5"/>
    <p:sldId id="317" r:id="rId6"/>
    <p:sldId id="613" r:id="rId7"/>
    <p:sldId id="402" r:id="rId8"/>
    <p:sldId id="445" r:id="rId9"/>
    <p:sldId id="904" r:id="rId10"/>
    <p:sldId id="528" r:id="rId11"/>
    <p:sldId id="910" r:id="rId12"/>
    <p:sldId id="407" r:id="rId13"/>
    <p:sldId id="357" r:id="rId14"/>
    <p:sldId id="427" r:id="rId15"/>
    <p:sldId id="875" r:id="rId16"/>
    <p:sldId id="876" r:id="rId17"/>
    <p:sldId id="898" r:id="rId18"/>
    <p:sldId id="877" r:id="rId19"/>
    <p:sldId id="375" r:id="rId20"/>
    <p:sldId id="359" r:id="rId21"/>
    <p:sldId id="903" r:id="rId22"/>
    <p:sldId id="878" r:id="rId23"/>
    <p:sldId id="879" r:id="rId24"/>
    <p:sldId id="880" r:id="rId25"/>
    <p:sldId id="923" r:id="rId26"/>
    <p:sldId id="881" r:id="rId27"/>
    <p:sldId id="911" r:id="rId28"/>
    <p:sldId id="912" r:id="rId29"/>
    <p:sldId id="882" r:id="rId30"/>
    <p:sldId id="883" r:id="rId31"/>
    <p:sldId id="884" r:id="rId32"/>
    <p:sldId id="924" r:id="rId33"/>
    <p:sldId id="913" r:id="rId34"/>
    <p:sldId id="885" r:id="rId35"/>
    <p:sldId id="925" r:id="rId36"/>
    <p:sldId id="301" r:id="rId37"/>
    <p:sldId id="444" r:id="rId38"/>
    <p:sldId id="887" r:id="rId39"/>
    <p:sldId id="309" r:id="rId40"/>
    <p:sldId id="886" r:id="rId41"/>
    <p:sldId id="619" r:id="rId42"/>
    <p:sldId id="315" r:id="rId43"/>
  </p:sldIdLst>
  <p:sldSz cx="12192000" cy="6858000"/>
  <p:notesSz cx="7772400" cy="10058400"/>
  <p:custDataLst>
    <p:tags r:id="rId46"/>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B701101-3F87-7C40-AAA7-CC7ECC9A03E1}">
          <p14:sldIdLst>
            <p14:sldId id="922"/>
            <p14:sldId id="317"/>
            <p14:sldId id="613"/>
            <p14:sldId id="402"/>
          </p14:sldIdLst>
        </p14:section>
        <p14:section name="Section 1: Compute services overview" id="{6580AF0A-E824-EE4C-BDEB-DBC9366E509F}">
          <p14:sldIdLst>
            <p14:sldId id="445"/>
            <p14:sldId id="904"/>
            <p14:sldId id="528"/>
            <p14:sldId id="910"/>
          </p14:sldIdLst>
        </p14:section>
        <p14:section name="Section 2: Amazon EC2" id="{11BA73F0-6732-5E4A-9F87-6B43194AEFC8}">
          <p14:sldIdLst>
            <p14:sldId id="407"/>
            <p14:sldId id="357"/>
            <p14:sldId id="427"/>
            <p14:sldId id="875"/>
            <p14:sldId id="876"/>
            <p14:sldId id="898"/>
            <p14:sldId id="877"/>
            <p14:sldId id="375"/>
            <p14:sldId id="359"/>
            <p14:sldId id="903"/>
            <p14:sldId id="878"/>
            <p14:sldId id="879"/>
            <p14:sldId id="880"/>
            <p14:sldId id="923"/>
            <p14:sldId id="881"/>
            <p14:sldId id="911"/>
            <p14:sldId id="912"/>
            <p14:sldId id="882"/>
            <p14:sldId id="883"/>
            <p14:sldId id="884"/>
            <p14:sldId id="924"/>
            <p14:sldId id="913"/>
            <p14:sldId id="885"/>
            <p14:sldId id="925"/>
            <p14:sldId id="301"/>
            <p14:sldId id="444"/>
            <p14:sldId id="887"/>
            <p14:sldId id="309"/>
            <p14:sldId id="886"/>
            <p14:sldId id="619"/>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5E7E9-E7E1-423B-86C0-2D2ACC48D908}" v="1203" dt="2022-05-19T18:31:42.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04" autoAdjust="0"/>
    <p:restoredTop sz="63914" autoAdjust="0"/>
  </p:normalViewPr>
  <p:slideViewPr>
    <p:cSldViewPr snapToGrid="0">
      <p:cViewPr varScale="1">
        <p:scale>
          <a:sx n="47" d="100"/>
          <a:sy n="47" d="100"/>
        </p:scale>
        <p:origin x="1014" y="54"/>
      </p:cViewPr>
      <p:guideLst/>
    </p:cSldViewPr>
  </p:slideViewPr>
  <p:outlineViewPr>
    <p:cViewPr>
      <p:scale>
        <a:sx n="33" d="100"/>
        <a:sy n="33" d="100"/>
      </p:scale>
      <p:origin x="0" y="-8298"/>
    </p:cViewPr>
  </p:outlineViewPr>
  <p:notesTextViewPr>
    <p:cViewPr>
      <p:scale>
        <a:sx n="1" d="1"/>
        <a:sy n="1" d="1"/>
      </p:scale>
      <p:origin x="0" y="0"/>
    </p:cViewPr>
  </p:notesTextViewPr>
  <p:notesViewPr>
    <p:cSldViewPr snapToGrid="0">
      <p:cViewPr varScale="1">
        <p:scale>
          <a:sx n="47" d="100"/>
          <a:sy n="47" d="100"/>
        </p:scale>
        <p:origin x="264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3/18/2023</a:t>
            </a:fld>
            <a:endParaRPr lang="en-US"/>
          </a:p>
        </p:txBody>
      </p:sp>
      <p:sp>
        <p:nvSpPr>
          <p:cNvPr id="4" name="Footer Placeholder 3">
            <a:extLst>
              <a:ext uri="{FF2B5EF4-FFF2-40B4-BE49-F238E27FC236}">
                <a16:creationId xmlns=""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3/18/2023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 xmlns:a16="http://schemas.microsoft.com/office/drawing/2014/main"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21240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331992"/>
          </a:xfrm>
        </p:spPr>
        <p:txBody>
          <a:bodyPr/>
          <a:lstStyle/>
          <a:p>
            <a:endParaRPr lang="en-US" dirty="0"/>
          </a:p>
        </p:txBody>
      </p:sp>
      <p:sp>
        <p:nvSpPr>
          <p:cNvPr id="4" name="Slide Image Placeholder 3">
            <a:extLst>
              <a:ext uri="{FF2B5EF4-FFF2-40B4-BE49-F238E27FC236}">
                <a16:creationId xmlns="" xmlns:a16="http://schemas.microsoft.com/office/drawing/2014/main" id="{AEACB62A-7793-0471-3D4A-1C554105357D}"/>
              </a:ext>
            </a:extLst>
          </p:cNvPr>
          <p:cNvSpPr>
            <a:spLocks noGrp="1" noRot="1" noChangeAspect="1"/>
          </p:cNvSpPr>
          <p:nvPr>
            <p:ph type="sldImg"/>
          </p:nvPr>
        </p:nvSpPr>
        <p:spPr/>
      </p:sp>
    </p:spTree>
    <p:extLst>
      <p:ext uri="{BB962C8B-B14F-4D97-AF65-F5344CB8AC3E}">
        <p14:creationId xmlns:p14="http://schemas.microsoft.com/office/powerpoint/2010/main" val="359154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765625"/>
          </a:xfrm>
        </p:spPr>
        <p:txBody>
          <a:bodyPr/>
          <a:lstStyle/>
          <a:p>
            <a:pPr lvl="0"/>
            <a:endParaRPr lang="en-US" dirty="0"/>
          </a:p>
        </p:txBody>
      </p:sp>
      <p:sp>
        <p:nvSpPr>
          <p:cNvPr id="5" name="Slide Image Placeholder 4">
            <a:extLst>
              <a:ext uri="{FF2B5EF4-FFF2-40B4-BE49-F238E27FC236}">
                <a16:creationId xmlns="" xmlns:a16="http://schemas.microsoft.com/office/drawing/2014/main" id="{4BFD4F68-252D-4B22-E3D3-7A80E13C6E7B}"/>
              </a:ext>
            </a:extLst>
          </p:cNvPr>
          <p:cNvSpPr>
            <a:spLocks noGrp="1" noRot="1" noChangeAspect="1"/>
          </p:cNvSpPr>
          <p:nvPr>
            <p:ph type="sldImg"/>
          </p:nvPr>
        </p:nvSpPr>
        <p:spPr/>
      </p:sp>
    </p:spTree>
    <p:extLst>
      <p:ext uri="{BB962C8B-B14F-4D97-AF65-F5344CB8AC3E}">
        <p14:creationId xmlns:p14="http://schemas.microsoft.com/office/powerpoint/2010/main" val="2797594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FF446F10-F085-1847-A830-B5060F452C90}"/>
              </a:ext>
            </a:extLst>
          </p:cNvPr>
          <p:cNvSpPr>
            <a:spLocks noGrp="1" noRot="1" noChangeAspect="1"/>
          </p:cNvSpPr>
          <p:nvPr>
            <p:ph type="sldImg"/>
          </p:nvPr>
        </p:nvSpPr>
        <p:spPr/>
      </p:sp>
    </p:spTree>
    <p:extLst>
      <p:ext uri="{BB962C8B-B14F-4D97-AF65-F5344CB8AC3E}">
        <p14:creationId xmlns:p14="http://schemas.microsoft.com/office/powerpoint/2010/main" val="6210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718491"/>
          </a:xfrm>
        </p:spPr>
        <p:txBody>
          <a:bodyPr/>
          <a:lstStyle/>
          <a:p>
            <a:endParaRPr lang="en-US" dirty="0"/>
          </a:p>
        </p:txBody>
      </p:sp>
      <p:sp>
        <p:nvSpPr>
          <p:cNvPr id="5" name="Slide Image Placeholder 4">
            <a:extLst>
              <a:ext uri="{FF2B5EF4-FFF2-40B4-BE49-F238E27FC236}">
                <a16:creationId xmlns="" xmlns:a16="http://schemas.microsoft.com/office/drawing/2014/main" id="{A79AC387-08CC-20FF-4E42-9893A10E0AA4}"/>
              </a:ext>
            </a:extLst>
          </p:cNvPr>
          <p:cNvSpPr>
            <a:spLocks noGrp="1" noRot="1" noChangeAspect="1"/>
          </p:cNvSpPr>
          <p:nvPr>
            <p:ph type="sldImg"/>
          </p:nvPr>
        </p:nvSpPr>
        <p:spPr/>
      </p:sp>
    </p:spTree>
    <p:extLst>
      <p:ext uri="{BB962C8B-B14F-4D97-AF65-F5344CB8AC3E}">
        <p14:creationId xmlns:p14="http://schemas.microsoft.com/office/powerpoint/2010/main" val="284022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When </a:t>
            </a:r>
            <a:r>
              <a:rPr lang="en-US" dirty="0"/>
              <a:t>you create an AMI, Amazon EC2 stops the instance, creates a snapshot of its root volume, and finally registers the snapshot as an AMI.</a:t>
            </a:r>
          </a:p>
          <a:p>
            <a:endParaRPr lang="en-US" dirty="0"/>
          </a:p>
        </p:txBody>
      </p:sp>
      <p:sp>
        <p:nvSpPr>
          <p:cNvPr id="5" name="Slide Image Placeholder 4">
            <a:extLst>
              <a:ext uri="{FF2B5EF4-FFF2-40B4-BE49-F238E27FC236}">
                <a16:creationId xmlns="" xmlns:a16="http://schemas.microsoft.com/office/drawing/2014/main" id="{B00E29AD-B9F5-4544-2B27-D75E1113A74A}"/>
              </a:ext>
            </a:extLst>
          </p:cNvPr>
          <p:cNvSpPr>
            <a:spLocks noGrp="1" noRot="1" noChangeAspect="1"/>
          </p:cNvSpPr>
          <p:nvPr>
            <p:ph type="sldImg"/>
          </p:nvPr>
        </p:nvSpPr>
        <p:spPr/>
      </p:sp>
    </p:spTree>
    <p:extLst>
      <p:ext uri="{BB962C8B-B14F-4D97-AF65-F5344CB8AC3E}">
        <p14:creationId xmlns:p14="http://schemas.microsoft.com/office/powerpoint/2010/main" val="33971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D7D9CD9A-8892-1F6E-F19A-F75E1633C539}"/>
              </a:ext>
            </a:extLst>
          </p:cNvPr>
          <p:cNvSpPr>
            <a:spLocks noGrp="1" noRot="1" noChangeAspect="1"/>
          </p:cNvSpPr>
          <p:nvPr>
            <p:ph type="sldImg"/>
          </p:nvPr>
        </p:nvSpPr>
        <p:spPr/>
      </p:sp>
    </p:spTree>
    <p:extLst>
      <p:ext uri="{BB962C8B-B14F-4D97-AF65-F5344CB8AC3E}">
        <p14:creationId xmlns:p14="http://schemas.microsoft.com/office/powerpoint/2010/main" val="310303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319A31E4-5F5C-6847-6B11-34136E7DE8B8}"/>
              </a:ext>
            </a:extLst>
          </p:cNvPr>
          <p:cNvSpPr>
            <a:spLocks noGrp="1" noRot="1" noChangeAspect="1"/>
          </p:cNvSpPr>
          <p:nvPr>
            <p:ph type="sldImg"/>
          </p:nvPr>
        </p:nvSpPr>
        <p:spPr/>
      </p:sp>
    </p:spTree>
    <p:extLst>
      <p:ext uri="{BB962C8B-B14F-4D97-AF65-F5344CB8AC3E}">
        <p14:creationId xmlns:p14="http://schemas.microsoft.com/office/powerpoint/2010/main" val="30277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897601"/>
          </a:xfrm>
        </p:spPr>
        <p:txBody>
          <a:bodyPr/>
          <a:lstStyle/>
          <a:p>
            <a:endParaRPr lang="en-US" dirty="0"/>
          </a:p>
        </p:txBody>
      </p:sp>
      <p:sp>
        <p:nvSpPr>
          <p:cNvPr id="5" name="Slide Image Placeholder 4">
            <a:extLst>
              <a:ext uri="{FF2B5EF4-FFF2-40B4-BE49-F238E27FC236}">
                <a16:creationId xmlns="" xmlns:a16="http://schemas.microsoft.com/office/drawing/2014/main" id="{D33D4C18-2066-ADAE-A416-4084646A5687}"/>
              </a:ext>
            </a:extLst>
          </p:cNvPr>
          <p:cNvSpPr>
            <a:spLocks noGrp="1" noRot="1" noChangeAspect="1"/>
          </p:cNvSpPr>
          <p:nvPr>
            <p:ph type="sldImg"/>
          </p:nvPr>
        </p:nvSpPr>
        <p:spPr/>
      </p:sp>
    </p:spTree>
    <p:extLst>
      <p:ext uri="{BB962C8B-B14F-4D97-AF65-F5344CB8AC3E}">
        <p14:creationId xmlns:p14="http://schemas.microsoft.com/office/powerpoint/2010/main" val="143862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90596D33-5A21-2861-8AFC-515EDF025439}"/>
              </a:ext>
            </a:extLst>
          </p:cNvPr>
          <p:cNvSpPr>
            <a:spLocks noGrp="1" noRot="1" noChangeAspect="1"/>
          </p:cNvSpPr>
          <p:nvPr>
            <p:ph type="sldImg"/>
          </p:nvPr>
        </p:nvSpPr>
        <p:spPr/>
      </p:sp>
    </p:spTree>
    <p:extLst>
      <p:ext uri="{BB962C8B-B14F-4D97-AF65-F5344CB8AC3E}">
        <p14:creationId xmlns:p14="http://schemas.microsoft.com/office/powerpoint/2010/main" val="4114357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C47FA80F-0A44-B944-21F6-6BEFD43F3B69}"/>
              </a:ext>
            </a:extLst>
          </p:cNvPr>
          <p:cNvSpPr>
            <a:spLocks noGrp="1" noRot="1" noChangeAspect="1"/>
          </p:cNvSpPr>
          <p:nvPr>
            <p:ph type="sldImg"/>
          </p:nvPr>
        </p:nvSpPr>
        <p:spPr/>
      </p:sp>
    </p:spTree>
    <p:extLst>
      <p:ext uri="{BB962C8B-B14F-4D97-AF65-F5344CB8AC3E}">
        <p14:creationId xmlns:p14="http://schemas.microsoft.com/office/powerpoint/2010/main" val="3108008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65699D51-198B-0920-12E0-45F2992C96AA}"/>
              </a:ext>
            </a:extLst>
          </p:cNvPr>
          <p:cNvSpPr>
            <a:spLocks noGrp="1" noRot="1" noChangeAspect="1"/>
          </p:cNvSpPr>
          <p:nvPr>
            <p:ph type="sldImg"/>
          </p:nvPr>
        </p:nvSpPr>
        <p:spPr/>
      </p:sp>
    </p:spTree>
    <p:extLst>
      <p:ext uri="{BB962C8B-B14F-4D97-AF65-F5344CB8AC3E}">
        <p14:creationId xmlns:p14="http://schemas.microsoft.com/office/powerpoint/2010/main" val="11030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B86B1E3F-8E2F-7B18-FA0F-16EBE3EF26E6}"/>
              </a:ext>
            </a:extLst>
          </p:cNvPr>
          <p:cNvSpPr>
            <a:spLocks noGrp="1" noRot="1" noChangeAspect="1"/>
          </p:cNvSpPr>
          <p:nvPr>
            <p:ph type="sldImg"/>
          </p:nvPr>
        </p:nvSpPr>
        <p:spPr/>
      </p:sp>
    </p:spTree>
    <p:extLst>
      <p:ext uri="{BB962C8B-B14F-4D97-AF65-F5344CB8AC3E}">
        <p14:creationId xmlns:p14="http://schemas.microsoft.com/office/powerpoint/2010/main" val="3949157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963588"/>
          </a:xfrm>
        </p:spPr>
        <p:txBody>
          <a:bodyPr/>
          <a:lstStyle/>
          <a:p>
            <a:pPr marL="0" marR="0">
              <a:spcBef>
                <a:spcPts val="0"/>
              </a:spcBef>
              <a:spcAft>
                <a:spcPts val="0"/>
              </a:spcAft>
            </a:pPr>
            <a:endParaRPr lang="en-US" dirty="0">
              <a:effectLst/>
              <a:ea typeface="Calibri" panose="020F0502020204030204" pitchFamily="34" charset="0"/>
              <a:cs typeface="Times New Roman" panose="02020603050405020304" pitchFamily="18" charset="0"/>
            </a:endParaRPr>
          </a:p>
        </p:txBody>
      </p:sp>
      <p:sp>
        <p:nvSpPr>
          <p:cNvPr id="5" name="Slide Image Placeholder 4">
            <a:extLst>
              <a:ext uri="{FF2B5EF4-FFF2-40B4-BE49-F238E27FC236}">
                <a16:creationId xmlns="" xmlns:a16="http://schemas.microsoft.com/office/drawing/2014/main" id="{FD0D5712-3E17-6747-46C8-5E5970B6DDD9}"/>
              </a:ext>
            </a:extLst>
          </p:cNvPr>
          <p:cNvSpPr>
            <a:spLocks noGrp="1" noRot="1" noChangeAspect="1"/>
          </p:cNvSpPr>
          <p:nvPr>
            <p:ph type="sldImg"/>
          </p:nvPr>
        </p:nvSpPr>
        <p:spPr/>
      </p:sp>
    </p:spTree>
    <p:extLst>
      <p:ext uri="{BB962C8B-B14F-4D97-AF65-F5344CB8AC3E}">
        <p14:creationId xmlns:p14="http://schemas.microsoft.com/office/powerpoint/2010/main" val="2590995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963588"/>
          </a:xfrm>
        </p:spPr>
        <p:txBody>
          <a:bodyPr/>
          <a:lstStyle/>
          <a:p>
            <a:pPr marL="0" marR="0">
              <a:spcBef>
                <a:spcPts val="0"/>
              </a:spcBef>
              <a:spcAft>
                <a:spcPts val="0"/>
              </a:spcAft>
            </a:pPr>
            <a:endParaRPr lang="en-US" dirty="0">
              <a:effectLst/>
              <a:ea typeface="Calibri" panose="020F0502020204030204" pitchFamily="34" charset="0"/>
              <a:cs typeface="Times New Roman" panose="02020603050405020304" pitchFamily="18" charset="0"/>
            </a:endParaRPr>
          </a:p>
        </p:txBody>
      </p:sp>
      <p:sp>
        <p:nvSpPr>
          <p:cNvPr id="5" name="Slide Image Placeholder 4">
            <a:extLst>
              <a:ext uri="{FF2B5EF4-FFF2-40B4-BE49-F238E27FC236}">
                <a16:creationId xmlns="" xmlns:a16="http://schemas.microsoft.com/office/drawing/2014/main" id="{FD0D5712-3E17-6747-46C8-5E5970B6DDD9}"/>
              </a:ext>
            </a:extLst>
          </p:cNvPr>
          <p:cNvSpPr>
            <a:spLocks noGrp="1" noRot="1" noChangeAspect="1"/>
          </p:cNvSpPr>
          <p:nvPr>
            <p:ph type="sldImg"/>
          </p:nvPr>
        </p:nvSpPr>
        <p:spPr/>
      </p:sp>
    </p:spTree>
    <p:extLst>
      <p:ext uri="{BB962C8B-B14F-4D97-AF65-F5344CB8AC3E}">
        <p14:creationId xmlns:p14="http://schemas.microsoft.com/office/powerpoint/2010/main" val="1553260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7390DD9E-B1DF-D621-C1C8-98042E25F140}"/>
              </a:ext>
            </a:extLst>
          </p:cNvPr>
          <p:cNvSpPr>
            <a:spLocks noGrp="1" noRot="1" noChangeAspect="1"/>
          </p:cNvSpPr>
          <p:nvPr>
            <p:ph type="sldImg"/>
          </p:nvPr>
        </p:nvSpPr>
        <p:spPr/>
      </p:sp>
    </p:spTree>
    <p:extLst>
      <p:ext uri="{BB962C8B-B14F-4D97-AF65-F5344CB8AC3E}">
        <p14:creationId xmlns:p14="http://schemas.microsoft.com/office/powerpoint/2010/main" val="2802811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916454"/>
          </a:xfrm>
        </p:spPr>
        <p:txBody>
          <a:bodyPr/>
          <a:lstStyle/>
          <a:p>
            <a:endParaRPr lang="en-US" dirty="0"/>
          </a:p>
        </p:txBody>
      </p:sp>
      <p:sp>
        <p:nvSpPr>
          <p:cNvPr id="5" name="Slide Image Placeholder 4">
            <a:extLst>
              <a:ext uri="{FF2B5EF4-FFF2-40B4-BE49-F238E27FC236}">
                <a16:creationId xmlns="" xmlns:a16="http://schemas.microsoft.com/office/drawing/2014/main" id="{AB39558A-06B5-CAEB-D86A-B97B14512FE3}"/>
              </a:ext>
            </a:extLst>
          </p:cNvPr>
          <p:cNvSpPr>
            <a:spLocks noGrp="1" noRot="1" noChangeAspect="1"/>
          </p:cNvSpPr>
          <p:nvPr>
            <p:ph type="sldImg"/>
          </p:nvPr>
        </p:nvSpPr>
        <p:spPr/>
      </p:sp>
    </p:spTree>
    <p:extLst>
      <p:ext uri="{BB962C8B-B14F-4D97-AF65-F5344CB8AC3E}">
        <p14:creationId xmlns:p14="http://schemas.microsoft.com/office/powerpoint/2010/main" val="2007577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407407"/>
          </a:xfrm>
        </p:spPr>
        <p:txBody>
          <a:bodyPr/>
          <a:lstStyle/>
          <a:p>
            <a:pPr algn="just"/>
            <a:endParaRPr lang="en-US" dirty="0"/>
          </a:p>
        </p:txBody>
      </p:sp>
      <p:sp>
        <p:nvSpPr>
          <p:cNvPr id="5" name="Slide Image Placeholder 4">
            <a:extLst>
              <a:ext uri="{FF2B5EF4-FFF2-40B4-BE49-F238E27FC236}">
                <a16:creationId xmlns="" xmlns:a16="http://schemas.microsoft.com/office/drawing/2014/main" id="{07F4AA72-6E1E-2DA4-ED7E-95551E272208}"/>
              </a:ext>
            </a:extLst>
          </p:cNvPr>
          <p:cNvSpPr>
            <a:spLocks noGrp="1" noRot="1" noChangeAspect="1"/>
          </p:cNvSpPr>
          <p:nvPr>
            <p:ph type="sldImg"/>
          </p:nvPr>
        </p:nvSpPr>
        <p:spPr/>
      </p:sp>
    </p:spTree>
    <p:extLst>
      <p:ext uri="{BB962C8B-B14F-4D97-AF65-F5344CB8AC3E}">
        <p14:creationId xmlns:p14="http://schemas.microsoft.com/office/powerpoint/2010/main" val="2217324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48595AAF-BDC2-7AD5-0EB4-3DF31C0CCA21}"/>
              </a:ext>
            </a:extLst>
          </p:cNvPr>
          <p:cNvSpPr>
            <a:spLocks noGrp="1" noRot="1" noChangeAspect="1"/>
          </p:cNvSpPr>
          <p:nvPr>
            <p:ph type="sldImg"/>
          </p:nvPr>
        </p:nvSpPr>
        <p:spPr/>
      </p:sp>
    </p:spTree>
    <p:extLst>
      <p:ext uri="{BB962C8B-B14F-4D97-AF65-F5344CB8AC3E}">
        <p14:creationId xmlns:p14="http://schemas.microsoft.com/office/powerpoint/2010/main" val="1484034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3662690"/>
          </a:xfrm>
        </p:spPr>
        <p:txBody>
          <a:bodyPr/>
          <a:lstStyle/>
          <a:p>
            <a:endParaRPr lang="en-US" dirty="0"/>
          </a:p>
        </p:txBody>
      </p:sp>
      <p:sp>
        <p:nvSpPr>
          <p:cNvPr id="5" name="Slide Image Placeholder 4">
            <a:extLst>
              <a:ext uri="{FF2B5EF4-FFF2-40B4-BE49-F238E27FC236}">
                <a16:creationId xmlns="" xmlns:a16="http://schemas.microsoft.com/office/drawing/2014/main" id="{DF98272B-8237-C237-3B16-39006E4A259A}"/>
              </a:ext>
            </a:extLst>
          </p:cNvPr>
          <p:cNvSpPr>
            <a:spLocks noGrp="1" noRot="1" noChangeAspect="1"/>
          </p:cNvSpPr>
          <p:nvPr>
            <p:ph type="sldImg"/>
          </p:nvPr>
        </p:nvSpPr>
        <p:spPr/>
      </p:sp>
    </p:spTree>
    <p:extLst>
      <p:ext uri="{BB962C8B-B14F-4D97-AF65-F5344CB8AC3E}">
        <p14:creationId xmlns:p14="http://schemas.microsoft.com/office/powerpoint/2010/main" val="3969685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831613"/>
          </a:xfrm>
        </p:spPr>
        <p:txBody>
          <a:bodyPr/>
          <a:lstStyle/>
          <a:p>
            <a:endParaRPr lang="en-US" dirty="0"/>
          </a:p>
        </p:txBody>
      </p:sp>
      <p:sp>
        <p:nvSpPr>
          <p:cNvPr id="5" name="Slide Image Placeholder 4">
            <a:extLst>
              <a:ext uri="{FF2B5EF4-FFF2-40B4-BE49-F238E27FC236}">
                <a16:creationId xmlns="" xmlns:a16="http://schemas.microsoft.com/office/drawing/2014/main" id="{ED2F5E25-853F-A98E-7A00-440E1EE6C665}"/>
              </a:ext>
            </a:extLst>
          </p:cNvPr>
          <p:cNvSpPr>
            <a:spLocks noGrp="1" noRot="1" noChangeAspect="1"/>
          </p:cNvSpPr>
          <p:nvPr>
            <p:ph type="sldImg"/>
          </p:nvPr>
        </p:nvSpPr>
        <p:spPr/>
      </p:sp>
    </p:spTree>
    <p:extLst>
      <p:ext uri="{BB962C8B-B14F-4D97-AF65-F5344CB8AC3E}">
        <p14:creationId xmlns:p14="http://schemas.microsoft.com/office/powerpoint/2010/main" val="24568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831613"/>
          </a:xfrm>
        </p:spPr>
        <p:txBody>
          <a:bodyPr/>
          <a:lstStyle/>
          <a:p>
            <a:endParaRPr lang="en-US" dirty="0"/>
          </a:p>
        </p:txBody>
      </p:sp>
      <p:sp>
        <p:nvSpPr>
          <p:cNvPr id="5" name="Slide Image Placeholder 4">
            <a:extLst>
              <a:ext uri="{FF2B5EF4-FFF2-40B4-BE49-F238E27FC236}">
                <a16:creationId xmlns="" xmlns:a16="http://schemas.microsoft.com/office/drawing/2014/main" id="{ED2F5E25-853F-A98E-7A00-440E1EE6C665}"/>
              </a:ext>
            </a:extLst>
          </p:cNvPr>
          <p:cNvSpPr>
            <a:spLocks noGrp="1" noRot="1" noChangeAspect="1"/>
          </p:cNvSpPr>
          <p:nvPr>
            <p:ph type="sldImg"/>
          </p:nvPr>
        </p:nvSpPr>
        <p:spPr/>
      </p:sp>
    </p:spTree>
    <p:extLst>
      <p:ext uri="{BB962C8B-B14F-4D97-AF65-F5344CB8AC3E}">
        <p14:creationId xmlns:p14="http://schemas.microsoft.com/office/powerpoint/2010/main" val="3408917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0D8963A3-D6E1-009C-7777-DB3FF5107824}"/>
              </a:ext>
            </a:extLst>
          </p:cNvPr>
          <p:cNvSpPr>
            <a:spLocks noGrp="1" noRot="1" noChangeAspect="1"/>
          </p:cNvSpPr>
          <p:nvPr>
            <p:ph type="sldImg"/>
          </p:nvPr>
        </p:nvSpPr>
        <p:spPr/>
      </p:sp>
    </p:spTree>
    <p:extLst>
      <p:ext uri="{BB962C8B-B14F-4D97-AF65-F5344CB8AC3E}">
        <p14:creationId xmlns:p14="http://schemas.microsoft.com/office/powerpoint/2010/main" val="556536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1B42779C-9CE7-C639-1B37-D2CBD3BCA5D5}"/>
              </a:ext>
            </a:extLst>
          </p:cNvPr>
          <p:cNvSpPr>
            <a:spLocks noGrp="1" noRot="1" noChangeAspect="1"/>
          </p:cNvSpPr>
          <p:nvPr>
            <p:ph type="sldImg"/>
          </p:nvPr>
        </p:nvSpPr>
        <p:spPr/>
      </p:sp>
    </p:spTree>
    <p:extLst>
      <p:ext uri="{BB962C8B-B14F-4D97-AF65-F5344CB8AC3E}">
        <p14:creationId xmlns:p14="http://schemas.microsoft.com/office/powerpoint/2010/main" val="2363006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973015"/>
          </a:xfrm>
        </p:spPr>
        <p:txBody>
          <a:bodyPr/>
          <a:lstStyle/>
          <a:p>
            <a:endParaRPr lang="en-US" dirty="0"/>
          </a:p>
        </p:txBody>
      </p:sp>
      <p:sp>
        <p:nvSpPr>
          <p:cNvPr id="5" name="Slide Image Placeholder 4">
            <a:extLst>
              <a:ext uri="{FF2B5EF4-FFF2-40B4-BE49-F238E27FC236}">
                <a16:creationId xmlns="" xmlns:a16="http://schemas.microsoft.com/office/drawing/2014/main" id="{83C2E026-6E85-E5D0-CBA4-6B472C5E5790}"/>
              </a:ext>
            </a:extLst>
          </p:cNvPr>
          <p:cNvSpPr>
            <a:spLocks noGrp="1" noRot="1" noChangeAspect="1"/>
          </p:cNvSpPr>
          <p:nvPr>
            <p:ph type="sldImg"/>
          </p:nvPr>
        </p:nvSpPr>
        <p:spPr/>
      </p:sp>
    </p:spTree>
    <p:extLst>
      <p:ext uri="{BB962C8B-B14F-4D97-AF65-F5344CB8AC3E}">
        <p14:creationId xmlns:p14="http://schemas.microsoft.com/office/powerpoint/2010/main" val="842963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973015"/>
          </a:xfrm>
        </p:spPr>
        <p:txBody>
          <a:bodyPr/>
          <a:lstStyle/>
          <a:p>
            <a:endParaRPr lang="en-US" dirty="0"/>
          </a:p>
        </p:txBody>
      </p:sp>
      <p:sp>
        <p:nvSpPr>
          <p:cNvPr id="5" name="Slide Image Placeholder 4">
            <a:extLst>
              <a:ext uri="{FF2B5EF4-FFF2-40B4-BE49-F238E27FC236}">
                <a16:creationId xmlns="" xmlns:a16="http://schemas.microsoft.com/office/drawing/2014/main" id="{83C2E026-6E85-E5D0-CBA4-6B472C5E5790}"/>
              </a:ext>
            </a:extLst>
          </p:cNvPr>
          <p:cNvSpPr>
            <a:spLocks noGrp="1" noRot="1" noChangeAspect="1"/>
          </p:cNvSpPr>
          <p:nvPr>
            <p:ph type="sldImg"/>
          </p:nvPr>
        </p:nvSpPr>
        <p:spPr/>
      </p:sp>
    </p:spTree>
    <p:extLst>
      <p:ext uri="{BB962C8B-B14F-4D97-AF65-F5344CB8AC3E}">
        <p14:creationId xmlns:p14="http://schemas.microsoft.com/office/powerpoint/2010/main" val="42207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2EF926EA-F2CA-E588-9763-66148039CF62}"/>
              </a:ext>
            </a:extLst>
          </p:cNvPr>
          <p:cNvSpPr>
            <a:spLocks noGrp="1" noRot="1" noChangeAspect="1"/>
          </p:cNvSpPr>
          <p:nvPr>
            <p:ph type="sldImg"/>
          </p:nvPr>
        </p:nvSpPr>
        <p:spPr/>
      </p:sp>
    </p:spTree>
    <p:extLst>
      <p:ext uri="{BB962C8B-B14F-4D97-AF65-F5344CB8AC3E}">
        <p14:creationId xmlns:p14="http://schemas.microsoft.com/office/powerpoint/2010/main" val="194389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6490ED98-9834-F1B8-E271-FDF02A01AB8D}"/>
              </a:ext>
            </a:extLst>
          </p:cNvPr>
          <p:cNvSpPr>
            <a:spLocks noGrp="1" noRot="1" noChangeAspect="1"/>
          </p:cNvSpPr>
          <p:nvPr>
            <p:ph type="sldImg"/>
          </p:nvPr>
        </p:nvSpPr>
        <p:spPr/>
      </p:sp>
    </p:spTree>
    <p:extLst>
      <p:ext uri="{BB962C8B-B14F-4D97-AF65-F5344CB8AC3E}">
        <p14:creationId xmlns:p14="http://schemas.microsoft.com/office/powerpoint/2010/main" val="3941597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1E85D5B2-591C-5EFA-EF5D-68CFA6BBA9DE}"/>
              </a:ext>
            </a:extLst>
          </p:cNvPr>
          <p:cNvSpPr>
            <a:spLocks noGrp="1" noRot="1" noChangeAspect="1"/>
          </p:cNvSpPr>
          <p:nvPr>
            <p:ph type="sldImg"/>
          </p:nvPr>
        </p:nvSpPr>
        <p:spPr/>
      </p:sp>
    </p:spTree>
    <p:extLst>
      <p:ext uri="{BB962C8B-B14F-4D97-AF65-F5344CB8AC3E}">
        <p14:creationId xmlns:p14="http://schemas.microsoft.com/office/powerpoint/2010/main" val="3325536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dirty="0"/>
          </a:p>
        </p:txBody>
      </p:sp>
    </p:spTree>
    <p:extLst>
      <p:ext uri="{BB962C8B-B14F-4D97-AF65-F5344CB8AC3E}">
        <p14:creationId xmlns:p14="http://schemas.microsoft.com/office/powerpoint/2010/main" val="1127167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35478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9ADEB492-7FF3-E336-03EF-14494159D0D6}"/>
              </a:ext>
            </a:extLst>
          </p:cNvPr>
          <p:cNvSpPr>
            <a:spLocks noGrp="1" noRot="1" noChangeAspect="1"/>
          </p:cNvSpPr>
          <p:nvPr>
            <p:ph type="sldImg"/>
          </p:nvPr>
        </p:nvSpPr>
        <p:spPr/>
      </p:sp>
    </p:spTree>
    <p:extLst>
      <p:ext uri="{BB962C8B-B14F-4D97-AF65-F5344CB8AC3E}">
        <p14:creationId xmlns:p14="http://schemas.microsoft.com/office/powerpoint/2010/main" val="1934031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9D54140D-60C6-5736-D219-C4E110E663FE}"/>
              </a:ext>
            </a:extLst>
          </p:cNvPr>
          <p:cNvSpPr>
            <a:spLocks noGrp="1" noRot="1" noChangeAspect="1"/>
          </p:cNvSpPr>
          <p:nvPr>
            <p:ph type="sldImg"/>
          </p:nvPr>
        </p:nvSpPr>
        <p:spPr/>
      </p:sp>
    </p:spTree>
    <p:extLst>
      <p:ext uri="{BB962C8B-B14F-4D97-AF65-F5344CB8AC3E}">
        <p14:creationId xmlns:p14="http://schemas.microsoft.com/office/powerpoint/2010/main" val="406602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B6878B0D-5F5D-65B1-5470-C753CA83BE6C}"/>
              </a:ext>
            </a:extLst>
          </p:cNvPr>
          <p:cNvSpPr>
            <a:spLocks noGrp="1" noRot="1" noChangeAspect="1"/>
          </p:cNvSpPr>
          <p:nvPr>
            <p:ph type="sldImg"/>
          </p:nvPr>
        </p:nvSpPr>
        <p:spPr/>
      </p:sp>
    </p:spTree>
    <p:extLst>
      <p:ext uri="{BB962C8B-B14F-4D97-AF65-F5344CB8AC3E}">
        <p14:creationId xmlns:p14="http://schemas.microsoft.com/office/powerpoint/2010/main" val="4159736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F28702A7-059B-4080-ED63-44AAC61F7BF6}"/>
              </a:ext>
            </a:extLst>
          </p:cNvPr>
          <p:cNvSpPr>
            <a:spLocks noGrp="1" noRot="1" noChangeAspect="1"/>
          </p:cNvSpPr>
          <p:nvPr>
            <p:ph type="sldImg"/>
          </p:nvPr>
        </p:nvSpPr>
        <p:spPr/>
      </p:sp>
    </p:spTree>
    <p:extLst>
      <p:ext uri="{BB962C8B-B14F-4D97-AF65-F5344CB8AC3E}">
        <p14:creationId xmlns:p14="http://schemas.microsoft.com/office/powerpoint/2010/main" val="3346309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709065"/>
          </a:xfrm>
        </p:spPr>
        <p:txBody>
          <a:bodyPr/>
          <a:lstStyle/>
          <a:p>
            <a:endParaRPr lang="en-US" dirty="0"/>
          </a:p>
        </p:txBody>
      </p:sp>
      <p:sp>
        <p:nvSpPr>
          <p:cNvPr id="5" name="Slide Image Placeholder 4">
            <a:extLst>
              <a:ext uri="{FF2B5EF4-FFF2-40B4-BE49-F238E27FC236}">
                <a16:creationId xmlns="" xmlns:a16="http://schemas.microsoft.com/office/drawing/2014/main" id="{082DBF19-2AB2-37E2-FC8F-200793040928}"/>
              </a:ext>
            </a:extLst>
          </p:cNvPr>
          <p:cNvSpPr>
            <a:spLocks noGrp="1" noRot="1" noChangeAspect="1"/>
          </p:cNvSpPr>
          <p:nvPr>
            <p:ph type="sldImg"/>
          </p:nvPr>
        </p:nvSpPr>
        <p:spPr/>
      </p:sp>
    </p:spTree>
    <p:extLst>
      <p:ext uri="{BB962C8B-B14F-4D97-AF65-F5344CB8AC3E}">
        <p14:creationId xmlns:p14="http://schemas.microsoft.com/office/powerpoint/2010/main" val="3242972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5086137"/>
          </a:xfrm>
        </p:spPr>
        <p:txBody>
          <a:bodyPr/>
          <a:lstStyle/>
          <a:p>
            <a:endParaRPr lang="en-US" dirty="0"/>
          </a:p>
        </p:txBody>
      </p:sp>
      <p:sp>
        <p:nvSpPr>
          <p:cNvPr id="5" name="Slide Image Placeholder 4">
            <a:extLst>
              <a:ext uri="{FF2B5EF4-FFF2-40B4-BE49-F238E27FC236}">
                <a16:creationId xmlns="" xmlns:a16="http://schemas.microsoft.com/office/drawing/2014/main" id="{75E719FC-29FB-C61B-9377-E92B14A27406}"/>
              </a:ext>
            </a:extLst>
          </p:cNvPr>
          <p:cNvSpPr>
            <a:spLocks noGrp="1" noRot="1" noChangeAspect="1"/>
          </p:cNvSpPr>
          <p:nvPr>
            <p:ph type="sldImg"/>
          </p:nvPr>
        </p:nvSpPr>
        <p:spPr/>
      </p:sp>
    </p:spTree>
    <p:extLst>
      <p:ext uri="{BB962C8B-B14F-4D97-AF65-F5344CB8AC3E}">
        <p14:creationId xmlns:p14="http://schemas.microsoft.com/office/powerpoint/2010/main" val="4054496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0841E15C-B33F-7266-D364-6E85B406DDCF}"/>
              </a:ext>
            </a:extLst>
          </p:cNvPr>
          <p:cNvSpPr>
            <a:spLocks noGrp="1" noRot="1" noChangeAspect="1"/>
          </p:cNvSpPr>
          <p:nvPr>
            <p:ph type="sldImg"/>
          </p:nvPr>
        </p:nvSpPr>
        <p:spPr/>
      </p:sp>
    </p:spTree>
    <p:extLst>
      <p:ext uri="{BB962C8B-B14F-4D97-AF65-F5344CB8AC3E}">
        <p14:creationId xmlns:p14="http://schemas.microsoft.com/office/powerpoint/2010/main" val="1925532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E7E17DF0-C07B-50B4-5E9E-DC6744EBD8C8}"/>
              </a:ext>
            </a:extLst>
          </p:cNvPr>
          <p:cNvSpPr>
            <a:spLocks noGrp="1" noRot="1" noChangeAspect="1"/>
          </p:cNvSpPr>
          <p:nvPr>
            <p:ph type="sldImg"/>
          </p:nvPr>
        </p:nvSpPr>
        <p:spPr/>
      </p:sp>
    </p:spTree>
    <p:extLst>
      <p:ext uri="{BB962C8B-B14F-4D97-AF65-F5344CB8AC3E}">
        <p14:creationId xmlns:p14="http://schemas.microsoft.com/office/powerpoint/2010/main" val="4160734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5.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F3DBA0A-EF04-44BD-A704-1C36C47D2821}"/>
              </a:ext>
              <a:ext uri="{C183D7F6-B498-43B3-948B-1728B52AA6E4}">
                <adec:decorative xmlns=""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 xmlns:a16="http://schemas.microsoft.com/office/drawing/2014/main" id="{1636AFF1-562B-467D-8DC1-B38C08FBD4C3}"/>
                </a:ext>
                <a:ext uri="{C183D7F6-B498-43B3-948B-1728B52AA6E4}">
                  <adec:decorative xmlns=""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 xmlns:a16="http://schemas.microsoft.com/office/drawing/2014/main" id="{D7310E2A-808D-407A-87D7-C505B238AAE6}"/>
                </a:ext>
                <a:ext uri="{C183D7F6-B498-43B3-948B-1728B52AA6E4}">
                  <adec:decorative xmlns=""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 xmlns:a16="http://schemas.microsoft.com/office/drawing/2014/main" id="{62D1E38E-9540-4F40-B30D-C4E76EF85FD1}"/>
                </a:ext>
                <a:ext uri="{C183D7F6-B498-43B3-948B-1728B52AA6E4}">
                  <adec:decorative xmlns=""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 xmlns:a16="http://schemas.microsoft.com/office/drawing/2014/main" id="{D2B179F5-8754-4804-B83A-9F86A1FABFC5}"/>
                </a:ext>
                <a:ext uri="{C183D7F6-B498-43B3-948B-1728B52AA6E4}">
                  <adec:decorative xmlns=""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 xmlns:a16="http://schemas.microsoft.com/office/drawing/2014/main" id="{0C3C1B84-8505-4B24-973C-848AC60399A7}"/>
                </a:ext>
                <a:ext uri="{C183D7F6-B498-43B3-948B-1728B52AA6E4}">
                  <adec:decorative xmlns=""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 xmlns:a16="http://schemas.microsoft.com/office/drawing/2014/main" id="{EE68EF96-08A5-4475-A68D-AF69C928485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 xmlns:a16="http://schemas.microsoft.com/office/drawing/2014/main" id="{1271813C-5B30-4D24-8175-91D870333A95}"/>
              </a:ext>
              <a:ext uri="{C183D7F6-B498-43B3-948B-1728B52AA6E4}">
                <adec:decorative xmlns=""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56064E0D-105A-4446-B967-229FA49D135D}"/>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279CDF30-3118-4A2F-93E0-DACD532E91B1}"/>
                </a:ext>
                <a:ext uri="{C183D7F6-B498-43B3-948B-1728B52AA6E4}">
                  <adec:decorative xmlns=""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4E6250DE-D4BC-48A7-942E-7C927E2BAC70}"/>
                </a:ext>
                <a:ext uri="{C183D7F6-B498-43B3-948B-1728B52AA6E4}">
                  <adec:decorative xmlns=""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 xmlns:a16="http://schemas.microsoft.com/office/drawing/2014/main" id="{2697E9D6-D133-4E57-BD63-82D9E5002F18}"/>
                </a:ext>
                <a:ext uri="{C183D7F6-B498-43B3-948B-1728B52AA6E4}">
                  <adec:decorative xmlns=""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DC4FACA1-07DC-44B9-A79C-2B7C9D1B9221}"/>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 xmlns:a16="http://schemas.microsoft.com/office/drawing/2014/main" id="{9BA1593B-ADE5-482C-A193-F57F78F9B860}"/>
                </a:ext>
                <a:ext uri="{C183D7F6-B498-43B3-948B-1728B52AA6E4}">
                  <adec:decorative xmlns=""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 xmlns:a16="http://schemas.microsoft.com/office/drawing/2014/main" id="{A301667F-582A-4041-A2DA-F90362AE9A01}"/>
                </a:ext>
                <a:ext uri="{C183D7F6-B498-43B3-948B-1728B52AA6E4}">
                  <adec:decorative xmlns=""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A99EDB1B-417F-40E6-B075-BDD46EDBA854}"/>
                </a:ext>
                <a:ext uri="{C183D7F6-B498-43B3-948B-1728B52AA6E4}">
                  <adec:decorative xmlns=""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 xmlns:a16="http://schemas.microsoft.com/office/drawing/2014/main" id="{C128A75B-DB20-42AF-A3FD-12E5F3588ACE}"/>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3AAB48A-4CC9-410B-9FD0-0E32778B6BFF}"/>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 xmlns:a16="http://schemas.microsoft.com/office/drawing/2014/main" id="{E25EBCDC-6C07-4B35-82D5-0AC6628754E6}"/>
              </a:ext>
              <a:ext uri="{C183D7F6-B498-43B3-948B-1728B52AA6E4}">
                <adec:decorative xmlns=""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 xmlns:a16="http://schemas.microsoft.com/office/drawing/2014/main" id="{32C43914-0D84-493F-9BEB-DF30C6FD4C97}"/>
              </a:ext>
              <a:ext uri="{C183D7F6-B498-43B3-948B-1728B52AA6E4}">
                <adec:decorative xmlns=""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 uri="{C183D7F6-B498-43B3-948B-1728B52AA6E4}">
                <adec:decorative xmlns=""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839B152F-AE78-42AF-B8FB-09C753D41393}"/>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ECE86FD8-F169-471F-88EA-8FF7FCC5008E}"/>
              </a:ext>
              <a:ext uri="{C183D7F6-B498-43B3-948B-1728B52AA6E4}">
                <adec:decorative xmlns=""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 xmlns:a16="http://schemas.microsoft.com/office/drawing/2014/main" id="{027B77B7-F317-4AA6-A627-75F5AE2E7A57}"/>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 xmlns:a16="http://schemas.microsoft.com/office/drawing/2014/main" id="{30CD656D-5337-4244-BA3E-ABD963579911}"/>
                </a:ext>
                <a:ext uri="{C183D7F6-B498-43B3-948B-1728B52AA6E4}">
                  <adec:decorative xmlns=""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 xmlns:a16="http://schemas.microsoft.com/office/drawing/2014/main" id="{66A5F4A5-2CA3-4E34-97C1-74E113BA3D7E}"/>
                </a:ext>
                <a:ext uri="{C183D7F6-B498-43B3-948B-1728B52AA6E4}">
                  <adec:decorative xmlns=""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 xmlns:a16="http://schemas.microsoft.com/office/drawing/2014/main" id="{961F7EBA-6264-4D1A-BA90-2C8A61C69B3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 xmlns:a16="http://schemas.microsoft.com/office/drawing/2014/main" id="{E9ECC349-DC9E-43B4-9780-22F11542C500}"/>
              </a:ext>
              <a:ext uri="{C183D7F6-B498-43B3-948B-1728B52AA6E4}">
                <adec:decorative xmlns=""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849E56B7-246D-4386-B8C5-E253AD940C1B}"/>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1BFB2E0D-B82D-49CC-9802-AFB8BA6D0938}"/>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7B3DCE0D-B1BB-4208-8FF4-6B7AC00DC28E}"/>
              </a:ext>
              <a:ext uri="{C183D7F6-B498-43B3-948B-1728B52AA6E4}">
                <adec:decorative xmlns=""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 xmlns:a16="http://schemas.microsoft.com/office/drawing/2014/main" id="{B149FB85-86EE-4435-AFFD-185416ABD0BC}"/>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F802EE88-1736-4DCA-8546-B833E1DC91F1}"/>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1909D555-A83A-43A3-ACF3-38A8D3D654E1}"/>
                </a:ext>
                <a:ext uri="{C183D7F6-B498-43B3-948B-1728B52AA6E4}">
                  <adec:decorative xmlns=""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F4EB4C23-6D3D-4AFD-8C20-ABBDE0E95555}"/>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 xmlns:a16="http://schemas.microsoft.com/office/drawing/2014/main" id="{0FD6813E-DBAA-47AF-94A9-F300864878FA}"/>
              </a:ext>
              <a:ext uri="{C183D7F6-B498-43B3-948B-1728B52AA6E4}">
                <adec:decorative xmlns=""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 xmlns:a16="http://schemas.microsoft.com/office/drawing/2014/main" id="{9A78C933-BE2D-4980-BE96-E14880669883}"/>
              </a:ext>
              <a:ext uri="{C183D7F6-B498-43B3-948B-1728B52AA6E4}">
                <adec:decorative xmlns=""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 xmlns:a16="http://schemas.microsoft.com/office/drawing/2014/main" id="{5C923B7C-0930-466B-9A4C-4F269F22E021}"/>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 xmlns:a16="http://schemas.microsoft.com/office/drawing/2014/main" id="{C6078C7F-2E33-426C-96FF-E7084DD86E7E}"/>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 xmlns:a16="http://schemas.microsoft.com/office/drawing/2014/main" id="{5D3C4E6B-760F-4EC0-919D-D0EEACF9ACA9}"/>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 xmlns:a16="http://schemas.microsoft.com/office/drawing/2014/main" id="{90E6AE4C-E744-4586-850E-BEDD7EE7AB80}"/>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 xmlns:a16="http://schemas.microsoft.com/office/drawing/2014/main" id="{1BDF6026-D674-4E63-8B3A-CBDFE9E787C1}"/>
                </a:ext>
                <a:ext uri="{C183D7F6-B498-43B3-948B-1728B52AA6E4}">
                  <adec:decorative xmlns=""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 xmlns:a16="http://schemas.microsoft.com/office/drawing/2014/main" id="{06BB4668-D264-4030-8700-4F9782A61534}"/>
                </a:ext>
                <a:ext uri="{C183D7F6-B498-43B3-948B-1728B52AA6E4}">
                  <adec:decorative xmlns=""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 xmlns:a16="http://schemas.microsoft.com/office/drawing/2014/main" id="{8E17F594-599B-4FD9-8BCB-8E1C019CCB44}"/>
                </a:ext>
                <a:ext uri="{C183D7F6-B498-43B3-948B-1728B52AA6E4}">
                  <adec:decorative xmlns=""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 xmlns:a16="http://schemas.microsoft.com/office/drawing/2014/main" id="{3826BD34-BA31-4D91-BFD2-6BBD94A51D24}"/>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 xmlns:a16="http://schemas.microsoft.com/office/drawing/2014/main" id="{BF122BEF-CA51-4B5F-A9D2-5B4722001489}"/>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 xmlns:a16="http://schemas.microsoft.com/office/drawing/2014/main" id="{80E3899F-10AE-440C-9957-5E3536890A76}"/>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 xmlns:a16="http://schemas.microsoft.com/office/drawing/2014/main" id="{AFED23B7-B88C-4046-B460-7E08C859BC7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 xmlns:a16="http://schemas.microsoft.com/office/drawing/2014/main" id="{1C269943-78A1-4304-AE96-B1F32EC214E6}"/>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 xmlns:a16="http://schemas.microsoft.com/office/drawing/2014/main" id="{A49D8E1E-772D-46F7-9ACE-C06929884B0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E9CD1AC9-3AAD-4061-9815-CA2A755752E2}"/>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E0B6FD1A-B839-4C89-A4D5-3B9A5AA24C31}"/>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 xmlns:a16="http://schemas.microsoft.com/office/drawing/2014/main" id="{71CA29FE-029C-470F-8B2A-DE98B38B26DF}"/>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 xmlns:a16="http://schemas.microsoft.com/office/drawing/2014/main" id="{8B560738-A5A3-492F-8E11-B91E6716C30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7A68BE18-C9FD-4D64-BD55-20302868F06E}"/>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 xmlns:a16="http://schemas.microsoft.com/office/drawing/2014/main" id="{31622DCA-CB0C-4601-9C65-55CE8CDC7503}"/>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 xmlns:a16="http://schemas.microsoft.com/office/drawing/2014/main" id="{18A3C304-3B7F-434E-99A7-8B8C386B4EF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7F823AF2-999D-4175-8C01-402CA4924585}"/>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A9006E65-0AC6-4AEC-9676-8B754EE037E9}"/>
              </a:ext>
              <a:ext uri="{C183D7F6-B498-43B3-948B-1728B52AA6E4}">
                <adec:decorative xmlns=""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99586144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099670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6288996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77301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8D6A50E3-62DD-469F-A4B4-2DC279107EB8}"/>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 xmlns:a16="http://schemas.microsoft.com/office/drawing/2014/main" id="{165087FF-D0AD-4AD7-B899-B2227A662904}"/>
                </a:ext>
                <a:ext uri="{C183D7F6-B498-43B3-948B-1728B52AA6E4}">
                  <adec:decorative xmlns=""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81DABB71-298F-46E6-9028-558C99DF72DF}"/>
                </a:ext>
                <a:ext uri="{C183D7F6-B498-43B3-948B-1728B52AA6E4}">
                  <adec:decorative xmlns=""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31FFCCD2-46F8-4A8C-9D8D-34F0218F69C7}"/>
                </a:ext>
                <a:ext uri="{C183D7F6-B498-43B3-948B-1728B52AA6E4}">
                  <adec:decorative xmlns=""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7E222A23-E698-4993-93A7-9606CF977314}"/>
                </a:ext>
                <a:ext uri="{C183D7F6-B498-43B3-948B-1728B52AA6E4}">
                  <adec:decorative xmlns=""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2259107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 xmlns:a16="http://schemas.microsoft.com/office/drawing/2014/main" id="{45F76685-5779-5D40-A261-B0BC701B3745}"/>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7984778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B9293C6B-D94F-304A-A8F4-8745DAD9DF47}"/>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504325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82720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48DE57BE-35D1-43C9-81E8-26E8A5D23F6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 xmlns:a16="http://schemas.microsoft.com/office/drawing/2014/main" id="{BE65BC3A-8848-4619-963C-BD57EAEC2AA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EDF473F-575B-4FFB-BAF4-E227AF8A9566}"/>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 xmlns:a16="http://schemas.microsoft.com/office/drawing/2014/main" id="{F8F6CC5A-3CF0-480D-B25E-574EDC100323}"/>
              </a:ext>
              <a:ext uri="{C183D7F6-B498-43B3-948B-1728B52AA6E4}">
                <adec:decorative xmlns=""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 xmlns:a16="http://schemas.microsoft.com/office/drawing/2014/main" id="{EF85A022-A363-4CD9-B810-5976000CBBC0}"/>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 xmlns:a16="http://schemas.microsoft.com/office/drawing/2014/main" id="{2D6722E9-1C81-4073-B0F0-1BD01679C8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 xmlns:a16="http://schemas.microsoft.com/office/drawing/2014/main" id="{E6ABDCA0-5043-47E4-83F1-F456F798534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 xmlns:a16="http://schemas.microsoft.com/office/drawing/2014/main" id="{F30563F4-C022-4AE5-AB0E-380E2398A61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 xmlns:a16="http://schemas.microsoft.com/office/drawing/2014/main" id="{E69D2142-6967-490F-8396-213F1FEE99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 xmlns:a16="http://schemas.microsoft.com/office/drawing/2014/main" id="{9BFD0B48-1965-4206-B782-7E2FE7076B82}"/>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A3DF3DE-0044-49A0-893D-4AE69524AE45}"/>
              </a:ext>
              <a:ext uri="{C183D7F6-B498-43B3-948B-1728B52AA6E4}">
                <adec:decorative xmlns=""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 xmlns:a16="http://schemas.microsoft.com/office/drawing/2014/main" id="{80E539AA-5F27-4E27-A2EB-0002A460B024}"/>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0BD8C101-546C-4D96-9A74-D006A704F407}"/>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AEE440B8-B31E-487C-92A7-B1713A372E58}"/>
                </a:ext>
                <a:ext uri="{C183D7F6-B498-43B3-948B-1728B52AA6E4}">
                  <adec:decorative xmlns=""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6">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 xmlns:a16="http://schemas.microsoft.com/office/drawing/2014/main" id="{56ED120F-98B5-42C0-B16A-27FB0984653F}"/>
              </a:ext>
              <a:ext uri="{C183D7F6-B498-43B3-948B-1728B52AA6E4}">
                <adec:decorative xmlns="" xmlns:adec="http://schemas.microsoft.com/office/drawing/2017/decorative" val="1"/>
              </a:ext>
            </a:extLst>
          </p:cNvPr>
          <p:cNvPicPr>
            <a:picLocks noChangeAspect="1"/>
          </p:cNvPicPr>
          <p:nvPr/>
        </p:nvPicPr>
        <p:blipFill>
          <a:blip r:embed="rId57">
            <a:extLst>
              <a:ext uri="{96DAC541-7B7A-43D3-8B79-37D633B846F1}">
                <asvg:svgBlip xmlns="" xmlns:asvg="http://schemas.microsoft.com/office/drawing/2016/SVG/main" r:embed="rId59"/>
              </a:ext>
            </a:extLst>
          </a:blip>
          <a:stretch>
            <a:fillRect/>
          </a:stretch>
        </p:blipFill>
        <p:spPr>
          <a:xfrm>
            <a:off x="243599" y="6452308"/>
            <a:ext cx="366979" cy="219456"/>
          </a:xfrm>
          <a:prstGeom prst="rect">
            <a:avLst/>
          </a:prstGeom>
        </p:spPr>
      </p:pic>
    </p:spTree>
    <p:custDataLst>
      <p:tags r:id="rId55"/>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2" r:id="rId48"/>
    <p:sldLayoutId id="2147484093" r:id="rId49"/>
    <p:sldLayoutId id="2147484094" r:id="rId50"/>
    <p:sldLayoutId id="2147484095" r:id="rId51"/>
    <p:sldLayoutId id="2147484096" r:id="rId52"/>
    <p:sldLayoutId id="2147484097" r:id="rId53"/>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0.jpg"/><Relationship Id="rId2" Type="http://schemas.openxmlformats.org/officeDocument/2006/relationships/slideLayout" Target="../slideLayouts/slideLayout35.xml"/><Relationship Id="rId1" Type="http://schemas.openxmlformats.org/officeDocument/2006/relationships/tags" Target="../tags/tag65.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6.xml"/><Relationship Id="rId5" Type="http://schemas.openxmlformats.org/officeDocument/2006/relationships/image" Target="../media/image21.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3.xml"/><Relationship Id="rId7" Type="http://schemas.openxmlformats.org/officeDocument/2006/relationships/image" Target="../media/image54.svg"/><Relationship Id="rId2" Type="http://schemas.openxmlformats.org/officeDocument/2006/relationships/slideLayout" Target="../slideLayouts/slideLayout12.xml"/><Relationship Id="rId1" Type="http://schemas.openxmlformats.org/officeDocument/2006/relationships/tags" Target="../tags/tag68.xml"/><Relationship Id="rId6" Type="http://schemas.openxmlformats.org/officeDocument/2006/relationships/image" Target="../media/image33.png"/><Relationship Id="rId5" Type="http://schemas.openxmlformats.org/officeDocument/2006/relationships/image" Target="../media/image52.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4.xml"/><Relationship Id="rId7" Type="http://schemas.openxmlformats.org/officeDocument/2006/relationships/image" Target="../media/image52.svg"/><Relationship Id="rId2" Type="http://schemas.openxmlformats.org/officeDocument/2006/relationships/slideLayout" Target="../slideLayouts/slideLayout12.xml"/><Relationship Id="rId1" Type="http://schemas.openxmlformats.org/officeDocument/2006/relationships/tags" Target="../tags/tag69.xml"/><Relationship Id="rId6" Type="http://schemas.openxmlformats.org/officeDocument/2006/relationships/image" Target="../media/image32.png"/><Relationship Id="rId11" Type="http://schemas.openxmlformats.org/officeDocument/2006/relationships/image" Target="../media/image59.svg"/><Relationship Id="rId5" Type="http://schemas.openxmlformats.org/officeDocument/2006/relationships/image" Target="../media/image57.svg"/><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63.svg"/><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38.png"/><Relationship Id="rId5" Type="http://schemas.openxmlformats.org/officeDocument/2006/relationships/image" Target="../media/image61.sv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71.xml"/></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17.xml"/><Relationship Id="rId7" Type="http://schemas.openxmlformats.org/officeDocument/2006/relationships/image" Target="../media/image42.png"/><Relationship Id="rId2" Type="http://schemas.openxmlformats.org/officeDocument/2006/relationships/slideLayout" Target="../slideLayouts/slideLayout35.xml"/><Relationship Id="rId1" Type="http://schemas.openxmlformats.org/officeDocument/2006/relationships/tags" Target="../tags/tag7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3.xml"/><Relationship Id="rId4" Type="http://schemas.openxmlformats.org/officeDocument/2006/relationships/hyperlink" Target="https://docs.aws.amazon.com/AWSEC2/latest/UserGuide/instance-types.html#instance-networking-storag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75.svg"/><Relationship Id="rId3" Type="http://schemas.openxmlformats.org/officeDocument/2006/relationships/notesSlide" Target="../notesSlides/notesSlide19.xml"/><Relationship Id="rId7" Type="http://schemas.openxmlformats.org/officeDocument/2006/relationships/image" Target="../media/image71.svg"/><Relationship Id="rId12" Type="http://schemas.openxmlformats.org/officeDocument/2006/relationships/image" Target="../media/image46.png"/><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image" Target="../media/image44.png"/><Relationship Id="rId11" Type="http://schemas.openxmlformats.org/officeDocument/2006/relationships/image" Target="../media/image73.svg"/><Relationship Id="rId5" Type="http://schemas.openxmlformats.org/officeDocument/2006/relationships/image" Target="../media/image69.svg"/><Relationship Id="rId15" Type="http://schemas.openxmlformats.org/officeDocument/2006/relationships/image" Target="../media/image59.svg"/><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54.sv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0.xml"/><Relationship Id="rId7" Type="http://schemas.openxmlformats.org/officeDocument/2006/relationships/image" Target="../media/image54.svg"/><Relationship Id="rId2" Type="http://schemas.openxmlformats.org/officeDocument/2006/relationships/slideLayout" Target="../slideLayouts/slideLayout12.xml"/><Relationship Id="rId1" Type="http://schemas.openxmlformats.org/officeDocument/2006/relationships/tags" Target="../tags/tag75.xml"/><Relationship Id="rId6" Type="http://schemas.openxmlformats.org/officeDocument/2006/relationships/image" Target="../media/image33.png"/><Relationship Id="rId5" Type="http://schemas.openxmlformats.org/officeDocument/2006/relationships/image" Target="../media/image77.svg"/><Relationship Id="rId4" Type="http://schemas.openxmlformats.org/officeDocument/2006/relationships/image" Target="../media/image47.png"/><Relationship Id="rId9" Type="http://schemas.openxmlformats.org/officeDocument/2006/relationships/image" Target="../media/image79.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4.svg"/><Relationship Id="rId2" Type="http://schemas.openxmlformats.org/officeDocument/2006/relationships/slideLayout" Target="../slideLayouts/slideLayout12.xml"/><Relationship Id="rId1" Type="http://schemas.openxmlformats.org/officeDocument/2006/relationships/tags" Target="../tags/tag76.xml"/><Relationship Id="rId6" Type="http://schemas.openxmlformats.org/officeDocument/2006/relationships/image" Target="../media/image33.png"/><Relationship Id="rId5" Type="http://schemas.openxmlformats.org/officeDocument/2006/relationships/image" Target="../media/image52.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4.svg"/><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33.png"/><Relationship Id="rId5" Type="http://schemas.openxmlformats.org/officeDocument/2006/relationships/image" Target="../media/image52.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83.svg"/><Relationship Id="rId2" Type="http://schemas.openxmlformats.org/officeDocument/2006/relationships/slideLayout" Target="../slideLayouts/slideLayout12.xml"/><Relationship Id="rId1" Type="http://schemas.openxmlformats.org/officeDocument/2006/relationships/tags" Target="../tags/tag78.xml"/><Relationship Id="rId6" Type="http://schemas.openxmlformats.org/officeDocument/2006/relationships/image" Target="../media/image50.png"/><Relationship Id="rId5" Type="http://schemas.openxmlformats.org/officeDocument/2006/relationships/image" Target="../media/image81.sv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91.svg"/><Relationship Id="rId3" Type="http://schemas.openxmlformats.org/officeDocument/2006/relationships/notesSlide" Target="../notesSlides/notesSlide25.xml"/><Relationship Id="rId7" Type="http://schemas.openxmlformats.org/officeDocument/2006/relationships/image" Target="../media/image85.svg"/><Relationship Id="rId12" Type="http://schemas.openxmlformats.org/officeDocument/2006/relationships/image" Target="../media/image54.png"/><Relationship Id="rId2" Type="http://schemas.openxmlformats.org/officeDocument/2006/relationships/slideLayout" Target="../slideLayouts/slideLayout12.xml"/><Relationship Id="rId1" Type="http://schemas.openxmlformats.org/officeDocument/2006/relationships/tags" Target="../tags/tag80.xml"/><Relationship Id="rId6" Type="http://schemas.openxmlformats.org/officeDocument/2006/relationships/image" Target="../media/image51.png"/><Relationship Id="rId11" Type="http://schemas.openxmlformats.org/officeDocument/2006/relationships/image" Target="../media/image89.svg"/><Relationship Id="rId5" Type="http://schemas.openxmlformats.org/officeDocument/2006/relationships/image" Target="../media/image54.svg"/><Relationship Id="rId10"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image" Target="../media/image87.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81.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8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97.svg"/><Relationship Id="rId2" Type="http://schemas.openxmlformats.org/officeDocument/2006/relationships/slideLayout" Target="../slideLayouts/slideLayout12.xml"/><Relationship Id="rId1" Type="http://schemas.openxmlformats.org/officeDocument/2006/relationships/tags" Target="../tags/tag83.xml"/><Relationship Id="rId6" Type="http://schemas.openxmlformats.org/officeDocument/2006/relationships/image" Target="../media/image58.png"/><Relationship Id="rId5" Type="http://schemas.openxmlformats.org/officeDocument/2006/relationships/image" Target="../media/image95.sv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97.svg"/><Relationship Id="rId2" Type="http://schemas.openxmlformats.org/officeDocument/2006/relationships/slideLayout" Target="../slideLayouts/slideLayout12.xml"/><Relationship Id="rId1" Type="http://schemas.openxmlformats.org/officeDocument/2006/relationships/tags" Target="../tags/tag84.xml"/><Relationship Id="rId6" Type="http://schemas.openxmlformats.org/officeDocument/2006/relationships/image" Target="../media/image58.png"/><Relationship Id="rId5" Type="http://schemas.openxmlformats.org/officeDocument/2006/relationships/image" Target="../media/image95.sv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85.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86.xml"/><Relationship Id="rId6" Type="http://schemas.openxmlformats.org/officeDocument/2006/relationships/image" Target="../media/image100.svg"/><Relationship Id="rId5" Type="http://schemas.openxmlformats.org/officeDocument/2006/relationships/image" Target="../media/image60.png"/><Relationship Id="rId4" Type="http://schemas.openxmlformats.org/officeDocument/2006/relationships/hyperlink" Target="https://docs.aws.amazon.com/cli/latest/reference/ec2/run-instances.html"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7.xml"/><Relationship Id="rId6" Type="http://schemas.openxmlformats.org/officeDocument/2006/relationships/image" Target="../media/image100.sv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9.svg"/><Relationship Id="rId2" Type="http://schemas.openxmlformats.org/officeDocument/2006/relationships/slideLayout" Target="../slideLayouts/slideLayout12.xml"/><Relationship Id="rId1" Type="http://schemas.openxmlformats.org/officeDocument/2006/relationships/tags" Target="../tags/tag88.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9.xml"/><Relationship Id="rId4" Type="http://schemas.openxmlformats.org/officeDocument/2006/relationships/image" Target="../media/image61.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90.xml"/><Relationship Id="rId5" Type="http://schemas.openxmlformats.org/officeDocument/2006/relationships/image" Target="../media/image103.sv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91.xml"/></Relationships>
</file>

<file path=ppt/slides/_rels/slide37.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notesSlide" Target="../notesSlides/notesSlide37.xml"/><Relationship Id="rId7" Type="http://schemas.openxmlformats.org/officeDocument/2006/relationships/image" Target="../media/image65.png"/><Relationship Id="rId2" Type="http://schemas.openxmlformats.org/officeDocument/2006/relationships/slideLayout" Target="../slideLayouts/slideLayout12.xml"/><Relationship Id="rId1" Type="http://schemas.openxmlformats.org/officeDocument/2006/relationships/tags" Target="../tags/tag92.xml"/><Relationship Id="rId6" Type="http://schemas.openxmlformats.org/officeDocument/2006/relationships/image" Target="../media/image106.sv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93.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9.svg"/><Relationship Id="rId18" Type="http://schemas.openxmlformats.org/officeDocument/2006/relationships/image" Target="../media/image21.png"/><Relationship Id="rId26" Type="http://schemas.openxmlformats.org/officeDocument/2006/relationships/image" Target="../media/image25.png"/><Relationship Id="rId3" Type="http://schemas.openxmlformats.org/officeDocument/2006/relationships/notesSlide" Target="../notesSlides/notesSlide6.xml"/><Relationship Id="rId21" Type="http://schemas.openxmlformats.org/officeDocument/2006/relationships/image" Target="../media/image37.svg"/><Relationship Id="rId7" Type="http://schemas.openxmlformats.org/officeDocument/2006/relationships/image" Target="../media/image23.svg"/><Relationship Id="rId12" Type="http://schemas.openxmlformats.org/officeDocument/2006/relationships/image" Target="../media/image18.png"/><Relationship Id="rId17" Type="http://schemas.openxmlformats.org/officeDocument/2006/relationships/image" Target="../media/image33.svg"/><Relationship Id="rId25" Type="http://schemas.openxmlformats.org/officeDocument/2006/relationships/image" Target="../media/image41.svg"/><Relationship Id="rId2" Type="http://schemas.openxmlformats.org/officeDocument/2006/relationships/slideLayout" Target="../slideLayouts/slideLayout35.xml"/><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image" Target="../media/image45.svg"/><Relationship Id="rId1" Type="http://schemas.openxmlformats.org/officeDocument/2006/relationships/tags" Target="../tags/tag61.xml"/><Relationship Id="rId6" Type="http://schemas.openxmlformats.org/officeDocument/2006/relationships/image" Target="../media/image15.png"/><Relationship Id="rId11" Type="http://schemas.openxmlformats.org/officeDocument/2006/relationships/image" Target="../media/image27.svg"/><Relationship Id="rId24" Type="http://schemas.openxmlformats.org/officeDocument/2006/relationships/image" Target="../media/image24.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26.png"/><Relationship Id="rId10" Type="http://schemas.openxmlformats.org/officeDocument/2006/relationships/image" Target="../media/image17.png"/><Relationship Id="rId19" Type="http://schemas.openxmlformats.org/officeDocument/2006/relationships/image" Target="../media/image35.svg"/><Relationship Id="rId4" Type="http://schemas.openxmlformats.org/officeDocument/2006/relationships/image" Target="../media/image14.png"/><Relationship Id="rId9" Type="http://schemas.openxmlformats.org/officeDocument/2006/relationships/image" Target="../media/image25.svg"/><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image" Target="../media/image43.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10</a:t>
            </a:r>
            <a:endParaRPr lang="en-US" sz="4000" dirty="0">
              <a:latin typeface="+mn-lt"/>
            </a:endParaRPr>
          </a:p>
        </p:txBody>
      </p:sp>
      <p:sp>
        <p:nvSpPr>
          <p:cNvPr id="2" name="Text Placeholder 1">
            <a:extLst>
              <a:ext uri="{FF2B5EF4-FFF2-40B4-BE49-F238E27FC236}">
                <a16:creationId xmlns="" xmlns:a16="http://schemas.microsoft.com/office/drawing/2014/main"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Danyal </a:t>
            </a:r>
            <a:r>
              <a:rPr lang="en-US" dirty="0" err="1"/>
              <a:t>Farhat</a:t>
            </a:r>
            <a:endParaRPr lang="en-US" dirty="0"/>
          </a:p>
          <a:p>
            <a:pPr algn="ctr"/>
            <a:r>
              <a:rPr lang="en-US" dirty="0" smtClean="0"/>
              <a:t>FAST School </a:t>
            </a:r>
            <a:r>
              <a:rPr lang="en-US" dirty="0"/>
              <a:t>of </a:t>
            </a:r>
            <a:r>
              <a:rPr lang="en-US" dirty="0" smtClean="0"/>
              <a:t>Computing</a:t>
            </a:r>
          </a:p>
          <a:p>
            <a:pPr algn="ctr"/>
            <a:r>
              <a:rPr lang="en-US" dirty="0" smtClean="0"/>
              <a:t>NUCES Lahore</a:t>
            </a:r>
          </a:p>
          <a:p>
            <a:pPr algn="ctr"/>
            <a:endParaRPr lang="en-US" dirty="0"/>
          </a:p>
        </p:txBody>
      </p:sp>
    </p:spTree>
    <p:custDataLst>
      <p:tags r:id="rId1"/>
    </p:custDataLst>
    <p:extLst>
      <p:ext uri="{BB962C8B-B14F-4D97-AF65-F5344CB8AC3E}">
        <p14:creationId xmlns:p14="http://schemas.microsoft.com/office/powerpoint/2010/main" val="2673007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4B877CD7-268C-DB23-7EE3-6D0215B7AC2B}"/>
              </a:ext>
            </a:extLst>
          </p:cNvPr>
          <p:cNvSpPr>
            <a:spLocks noGrp="1"/>
          </p:cNvSpPr>
          <p:nvPr>
            <p:ph type="sldNum" sz="quarter" idx="20"/>
          </p:nvPr>
        </p:nvSpPr>
        <p:spPr/>
        <p:txBody>
          <a:bodyPr/>
          <a:lstStyle/>
          <a:p>
            <a:fld id="{930176A1-BCF0-4712-97A6-6B495F55390B}" type="slidenum">
              <a:rPr lang="en-US" smtClean="0"/>
              <a:t>10</a:t>
            </a:fld>
            <a:endParaRPr lang="en-US"/>
          </a:p>
        </p:txBody>
      </p:sp>
      <p:sp>
        <p:nvSpPr>
          <p:cNvPr id="2" name="Title 1"/>
          <p:cNvSpPr>
            <a:spLocks noGrp="1"/>
          </p:cNvSpPr>
          <p:nvPr>
            <p:ph type="title"/>
          </p:nvPr>
        </p:nvSpPr>
        <p:spPr/>
        <p:txBody>
          <a:bodyPr/>
          <a:lstStyle/>
          <a:p>
            <a:r>
              <a:rPr lang="en-US" sz="3400" dirty="0">
                <a:latin typeface="+mj-lt"/>
                <a:ea typeface="Amazon Ember Light" panose="020B0403020204020204" pitchFamily="34" charset="0"/>
                <a:cs typeface="Amazon Ember Light" panose="020B0403020204020204" pitchFamily="34" charset="0"/>
              </a:rPr>
              <a:t>Amazon Elastic Compute Cloud (Amazon EC2)</a:t>
            </a:r>
          </a:p>
        </p:txBody>
      </p:sp>
      <p:sp>
        <p:nvSpPr>
          <p:cNvPr id="4" name="TextBox 3"/>
          <p:cNvSpPr txBox="1"/>
          <p:nvPr/>
        </p:nvSpPr>
        <p:spPr>
          <a:xfrm>
            <a:off x="1135415" y="5147881"/>
            <a:ext cx="3363741"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On-premises servers</a:t>
            </a:r>
          </a:p>
        </p:txBody>
      </p:sp>
      <p:sp>
        <p:nvSpPr>
          <p:cNvPr id="9" name="Rectangle 8">
            <a:extLst>
              <a:ext uri="{FF2B5EF4-FFF2-40B4-BE49-F238E27FC236}">
                <a16:creationId xmlns="" xmlns:a16="http://schemas.microsoft.com/office/drawing/2014/main" id="{7A7AD36A-B05A-477B-9109-72FA575E1F6E}"/>
              </a:ext>
            </a:extLst>
          </p:cNvPr>
          <p:cNvSpPr/>
          <p:nvPr/>
        </p:nvSpPr>
        <p:spPr>
          <a:xfrm>
            <a:off x="5499464" y="1420088"/>
            <a:ext cx="2605148" cy="646331"/>
          </a:xfrm>
          <a:prstGeom prst="rect">
            <a:avLst/>
          </a:prstGeom>
        </p:spPr>
        <p:txBody>
          <a:bodyPr wrap="square">
            <a:spAutoFit/>
          </a:bodyPr>
          <a:lstStyle/>
          <a:p>
            <a:pPr algn="ctr"/>
            <a:r>
              <a:rPr lang="en-US" b="1" dirty="0">
                <a:solidFill>
                  <a:schemeClr val="accent5"/>
                </a:solidFill>
              </a:rPr>
              <a:t>Example uses of Amazon EC2 instances</a:t>
            </a:r>
          </a:p>
        </p:txBody>
      </p:sp>
      <p:sp>
        <p:nvSpPr>
          <p:cNvPr id="13" name="Content Placeholder 3">
            <a:extLst>
              <a:ext uri="{C183D7F6-B498-43B3-948B-1728B52AA6E4}">
                <adec:decorative xmlns="" xmlns:adec="http://schemas.microsoft.com/office/drawing/2017/decorative" val="0"/>
              </a:ext>
            </a:extLst>
          </p:cNvPr>
          <p:cNvSpPr>
            <a:spLocks noGrp="1"/>
          </p:cNvSpPr>
          <p:nvPr>
            <p:ph idx="4294967295"/>
          </p:nvPr>
        </p:nvSpPr>
        <p:spPr>
          <a:xfrm>
            <a:off x="5591372" y="2403369"/>
            <a:ext cx="2456841" cy="3815171"/>
          </a:xfrm>
          <a:solidFill>
            <a:schemeClr val="bg1"/>
          </a:solidFill>
          <a:ln w="28575">
            <a:solidFill>
              <a:schemeClr val="tx1"/>
            </a:solidFill>
          </a:ln>
          <a:effectLst>
            <a:outerShdw blurRad="50800" dist="38100" dir="2700000" algn="tl" rotWithShape="0">
              <a:prstClr val="black">
                <a:alpha val="40000"/>
              </a:prstClr>
            </a:outerShdw>
          </a:effectLst>
        </p:spPr>
        <p:txBody>
          <a:bodyPr>
            <a:noAutofit/>
          </a:bodyPr>
          <a:lstStyle/>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lnSpc>
                <a:spcPct val="100000"/>
              </a:lnSpc>
              <a:buClr>
                <a:schemeClr val="accent2">
                  <a:lumMod val="75000"/>
                </a:schemeClr>
              </a:buClr>
              <a:buFont typeface="Wingdings" panose="05000000000000000000" pitchFamily="2" charset="2"/>
              <a:buChar char="ü"/>
            </a:pP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00000"/>
              </a:lnSpc>
            </a:pPr>
            <a:endParaRPr lang="en-US" sz="1600" b="1" dirty="0"/>
          </a:p>
        </p:txBody>
      </p:sp>
      <p:sp>
        <p:nvSpPr>
          <p:cNvPr id="3" name="TextBox 2"/>
          <p:cNvSpPr txBox="1"/>
          <p:nvPr/>
        </p:nvSpPr>
        <p:spPr>
          <a:xfrm>
            <a:off x="8603837" y="4328383"/>
            <a:ext cx="3276603" cy="369332"/>
          </a:xfrm>
          <a:prstGeom prst="rect">
            <a:avLst/>
          </a:prstGeom>
          <a:solidFill>
            <a:schemeClr val="bg1"/>
          </a:solidFill>
          <a:ln w="12700">
            <a:noFill/>
          </a:ln>
        </p:spPr>
        <p:txBody>
          <a:bodyPr wrap="none" lIns="18288" tIns="18288" rIns="18288" bIns="18288"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 Amazon EC2 instances</a:t>
            </a:r>
          </a:p>
        </p:txBody>
      </p:sp>
      <p:grpSp>
        <p:nvGrpSpPr>
          <p:cNvPr id="8" name="Group 7" descr="Graphic shows 16 icons representing EC2 instances inside a box labeled AWS.">
            <a:extLst>
              <a:ext uri="{FF2B5EF4-FFF2-40B4-BE49-F238E27FC236}">
                <a16:creationId xmlns="" xmlns:a16="http://schemas.microsoft.com/office/drawing/2014/main" id="{259F536F-E37D-914F-B822-91BA2B1F812E}"/>
              </a:ext>
            </a:extLst>
          </p:cNvPr>
          <p:cNvGrpSpPr/>
          <p:nvPr/>
        </p:nvGrpSpPr>
        <p:grpSpPr>
          <a:xfrm>
            <a:off x="8953105" y="1743255"/>
            <a:ext cx="2578068" cy="2462172"/>
            <a:chOff x="8953105" y="1743255"/>
            <a:chExt cx="2578068" cy="2462172"/>
          </a:xfrm>
        </p:grpSpPr>
        <p:grpSp>
          <p:nvGrpSpPr>
            <p:cNvPr id="7" name="Group 6"/>
            <p:cNvGrpSpPr/>
            <p:nvPr/>
          </p:nvGrpSpPr>
          <p:grpSpPr>
            <a:xfrm>
              <a:off x="9162380" y="2611905"/>
              <a:ext cx="2155590" cy="434103"/>
              <a:chOff x="9162380" y="2702712"/>
              <a:chExt cx="2155590" cy="434103"/>
            </a:xfrm>
          </p:grpSpPr>
          <p:pic>
            <p:nvPicPr>
              <p:cNvPr id="103"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04"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05"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3"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4" name="Group 113"/>
            <p:cNvGrpSpPr/>
            <p:nvPr/>
          </p:nvGrpSpPr>
          <p:grpSpPr>
            <a:xfrm>
              <a:off x="9162380" y="2113609"/>
              <a:ext cx="2155590" cy="434103"/>
              <a:chOff x="9162380" y="2702712"/>
              <a:chExt cx="2155590" cy="434103"/>
            </a:xfrm>
          </p:grpSpPr>
          <p:pic>
            <p:nvPicPr>
              <p:cNvPr id="115"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16"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17"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8"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9" name="Group 118"/>
            <p:cNvGrpSpPr/>
            <p:nvPr/>
          </p:nvGrpSpPr>
          <p:grpSpPr>
            <a:xfrm>
              <a:off x="9168686" y="3117699"/>
              <a:ext cx="2155590" cy="434103"/>
              <a:chOff x="9162380" y="2702712"/>
              <a:chExt cx="2155590" cy="434103"/>
            </a:xfrm>
          </p:grpSpPr>
          <p:pic>
            <p:nvPicPr>
              <p:cNvPr id="120"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1"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2"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3"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24" name="Group 123"/>
            <p:cNvGrpSpPr/>
            <p:nvPr/>
          </p:nvGrpSpPr>
          <p:grpSpPr>
            <a:xfrm>
              <a:off x="9168686" y="3616227"/>
              <a:ext cx="2155590" cy="434103"/>
              <a:chOff x="9162380" y="2702712"/>
              <a:chExt cx="2155590" cy="434103"/>
            </a:xfrm>
          </p:grpSpPr>
          <p:pic>
            <p:nvPicPr>
              <p:cNvPr id="125"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6"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7"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8" name="Graphic 62">
                <a:extLst>
                  <a:ext uri="{FF2B5EF4-FFF2-40B4-BE49-F238E27FC236}">
                    <a16:creationId xmlns="" xmlns:a16="http://schemas.microsoft.com/office/drawing/2014/main" id="{16D183DF-B36E-BF49-9ED7-1238ADB21875}"/>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sp>
          <p:nvSpPr>
            <p:cNvPr id="147" name="Rectangle 146">
              <a:extLst>
                <a:ext uri="{FF2B5EF4-FFF2-40B4-BE49-F238E27FC236}">
                  <a16:creationId xmlns="" xmlns:a16="http://schemas.microsoft.com/office/drawing/2014/main" id="{CE7F7081-419C-2E4F-A999-2923C4338FC0}"/>
                </a:ext>
              </a:extLst>
            </p:cNvPr>
            <p:cNvSpPr/>
            <p:nvPr/>
          </p:nvSpPr>
          <p:spPr>
            <a:xfrm>
              <a:off x="8953105" y="1743255"/>
              <a:ext cx="2578068" cy="2462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ysClr val="windowText" lastClr="000000"/>
                </a:solidFill>
              </a:endParaRPr>
            </a:p>
          </p:txBody>
        </p:sp>
        <p:pic>
          <p:nvPicPr>
            <p:cNvPr id="148" name="Graphic 11">
              <a:extLst>
                <a:ext uri="{FF2B5EF4-FFF2-40B4-BE49-F238E27FC236}">
                  <a16:creationId xmlns="" xmlns:a16="http://schemas.microsoft.com/office/drawing/2014/main" id="{CE52C9D7-11B0-9E41-AB16-2C9849C3ECBE}"/>
                </a:ext>
                <a:ext uri="{C183D7F6-B498-43B3-948B-1728B52AA6E4}">
                  <adec:decorative xmlns=""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105" y="1743255"/>
              <a:ext cx="330200" cy="330200"/>
            </a:xfrm>
            <a:prstGeom prst="rect">
              <a:avLst/>
            </a:prstGeom>
          </p:spPr>
        </p:pic>
      </p:grpSp>
      <p:pic>
        <p:nvPicPr>
          <p:cNvPr id="12" name="Picture 11">
            <a:extLst>
              <a:ext uri="{FF2B5EF4-FFF2-40B4-BE49-F238E27FC236}">
                <a16:creationId xmlns="" xmlns:a16="http://schemas.microsoft.com/office/drawing/2014/main" id="{90358F62-FE44-004B-B144-7945EFF7B8BA}"/>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447999" y="2242722"/>
            <a:ext cx="4634330" cy="2600660"/>
          </a:xfrm>
          <a:prstGeom prst="rect">
            <a:avLst/>
          </a:prstGeom>
        </p:spPr>
      </p:pic>
      <p:sp>
        <p:nvSpPr>
          <p:cNvPr id="14" name="TextBox 13">
            <a:extLst>
              <a:ext uri="{FF2B5EF4-FFF2-40B4-BE49-F238E27FC236}">
                <a16:creationId xmlns="" xmlns:a16="http://schemas.microsoft.com/office/drawing/2014/main" id="{BA731F0E-2A26-FA42-A9D7-C46B6A5193CA}"/>
              </a:ext>
              <a:ext uri="{C183D7F6-B498-43B3-948B-1728B52AA6E4}">
                <adec:decorative xmlns="" xmlns:adec="http://schemas.microsoft.com/office/drawing/2017/decorative" val="1"/>
              </a:ext>
            </a:extLst>
          </p:cNvPr>
          <p:cNvSpPr txBox="1"/>
          <p:nvPr/>
        </p:nvSpPr>
        <p:spPr>
          <a:xfrm>
            <a:off x="419100" y="4856586"/>
            <a:ext cx="2060179" cy="246221"/>
          </a:xfrm>
          <a:prstGeom prst="rect">
            <a:avLst/>
          </a:prstGeom>
          <a:noFill/>
        </p:spPr>
        <p:txBody>
          <a:bodyPr wrap="none" rtlCol="0">
            <a:spAutoFit/>
          </a:bodyPr>
          <a:lstStyle/>
          <a:p>
            <a:r>
              <a:rPr lang="en-US" sz="1000" dirty="0">
                <a:solidFill>
                  <a:schemeClr val="bg1">
                    <a:lumMod val="75000"/>
                  </a:schemeClr>
                </a:solidFill>
              </a:rPr>
              <a:t>Photo by Taylor Vick on Unsplash</a:t>
            </a:r>
            <a:endParaRPr lang="en-US" sz="1000" b="1"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7" name="Picture 16">
            <a:extLst>
              <a:ext uri="{FF2B5EF4-FFF2-40B4-BE49-F238E27FC236}">
                <a16:creationId xmlns="" xmlns:a16="http://schemas.microsoft.com/office/drawing/2014/main" id="{1B9C07BA-310B-A94C-9714-B4AC80E3DA95}"/>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9184332" y="4776661"/>
            <a:ext cx="2269374" cy="1514928"/>
          </a:xfrm>
          <a:prstGeom prst="rect">
            <a:avLst/>
          </a:prstGeom>
        </p:spPr>
      </p:pic>
      <p:sp>
        <p:nvSpPr>
          <p:cNvPr id="18" name="TextBox 17">
            <a:extLst>
              <a:ext uri="{FF2B5EF4-FFF2-40B4-BE49-F238E27FC236}">
                <a16:creationId xmlns="" xmlns:a16="http://schemas.microsoft.com/office/drawing/2014/main" id="{5846D42A-30ED-5242-B6F4-49F4BF74DCCA}"/>
              </a:ext>
              <a:ext uri="{C183D7F6-B498-43B3-948B-1728B52AA6E4}">
                <adec:decorative xmlns="" xmlns:adec="http://schemas.microsoft.com/office/drawing/2017/decorative" val="1"/>
              </a:ext>
            </a:extLst>
          </p:cNvPr>
          <p:cNvSpPr txBox="1"/>
          <p:nvPr/>
        </p:nvSpPr>
        <p:spPr>
          <a:xfrm>
            <a:off x="9153599" y="6289726"/>
            <a:ext cx="2614818" cy="246221"/>
          </a:xfrm>
          <a:prstGeom prst="rect">
            <a:avLst/>
          </a:prstGeom>
          <a:noFill/>
        </p:spPr>
        <p:txBody>
          <a:bodyPr wrap="none" rtlCol="0">
            <a:spAutoFit/>
          </a:bodyPr>
          <a:lstStyle/>
          <a:p>
            <a:r>
              <a:rPr lang="en-US" sz="10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Photo by panumas nikhomkhai from Pexels</a:t>
            </a:r>
          </a:p>
        </p:txBody>
      </p:sp>
    </p:spTree>
    <p:custDataLst>
      <p:tags r:id="rId1"/>
    </p:custDataLst>
    <p:extLst>
      <p:ext uri="{BB962C8B-B14F-4D97-AF65-F5344CB8AC3E}">
        <p14:creationId xmlns:p14="http://schemas.microsoft.com/office/powerpoint/2010/main" val="3388764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AE6E1873-DD5B-4342-878D-B9C77CC06283}"/>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11</a:t>
            </a:fld>
            <a:endParaRPr lang="en-US" dirty="0"/>
          </a:p>
        </p:txBody>
      </p:sp>
      <p:sp>
        <p:nvSpPr>
          <p:cNvPr id="2" name="Title 1"/>
          <p:cNvSpPr>
            <a:spLocks noGrp="1"/>
          </p:cNvSpPr>
          <p:nvPr>
            <p:ph type="title"/>
          </p:nvPr>
        </p:nvSpPr>
        <p:spPr/>
        <p:txBody>
          <a:bodyPr/>
          <a:lstStyle/>
          <a:p>
            <a:r>
              <a:rPr lang="en-US" dirty="0"/>
              <a:t>Amazon EC2 overview</a:t>
            </a:r>
          </a:p>
        </p:txBody>
      </p:sp>
      <p:sp>
        <p:nvSpPr>
          <p:cNvPr id="9" name="TextBox 8">
            <a:extLst>
              <a:ext uri="{FF2B5EF4-FFF2-40B4-BE49-F238E27FC236}">
                <a16:creationId xmlns="" xmlns:a16="http://schemas.microsoft.com/office/drawing/2014/main" id="{6C4D0400-C2C5-3249-9924-6D9DAE523DB4}"/>
              </a:ext>
            </a:extLst>
          </p:cNvPr>
          <p:cNvSpPr txBox="1"/>
          <p:nvPr/>
        </p:nvSpPr>
        <p:spPr>
          <a:xfrm>
            <a:off x="1209058" y="4331526"/>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3" name="Content Placeholder 2"/>
          <p:cNvSpPr>
            <a:spLocks noGrp="1"/>
          </p:cNvSpPr>
          <p:nvPr>
            <p:ph sz="quarter" idx="21"/>
          </p:nvPr>
        </p:nvSpPr>
        <p:spPr>
          <a:xfrm>
            <a:off x="4094806" y="1143000"/>
            <a:ext cx="7858843" cy="5291750"/>
          </a:xfrm>
        </p:spPr>
        <p:txBody>
          <a:bodyPr>
            <a:normAutofit fontScale="85000" lnSpcReduction="20000"/>
          </a:bodyPr>
          <a:lstStyle/>
          <a:p>
            <a:r>
              <a:rPr lang="en-US" b="1" dirty="0">
                <a:solidFill>
                  <a:srgbClr val="504BAB"/>
                </a:solidFill>
              </a:rPr>
              <a:t>Amazon </a:t>
            </a:r>
            <a:r>
              <a:rPr lang="en-US" b="1" dirty="0">
                <a:solidFill>
                  <a:srgbClr val="333399"/>
                </a:solidFill>
              </a:rPr>
              <a:t>Elastic Compute Cloud </a:t>
            </a:r>
            <a:r>
              <a:rPr lang="en-US" b="1" dirty="0">
                <a:solidFill>
                  <a:srgbClr val="504BAB"/>
                </a:solidFill>
              </a:rPr>
              <a:t>(Amazon EC2)  </a:t>
            </a:r>
          </a:p>
          <a:p>
            <a:pPr lvl="1"/>
            <a:r>
              <a:rPr lang="en-US" dirty="0" smtClean="0"/>
              <a:t>Elastic – servers auto-scaling, sever size upgrade</a:t>
            </a:r>
          </a:p>
          <a:p>
            <a:pPr lvl="1"/>
            <a:r>
              <a:rPr lang="en-US" dirty="0" smtClean="0"/>
              <a:t>Compute – Compute intensive servers</a:t>
            </a:r>
          </a:p>
          <a:p>
            <a:pPr lvl="1"/>
            <a:r>
              <a:rPr lang="en-US" dirty="0" smtClean="0"/>
              <a:t>Cloud – VM on cloud</a:t>
            </a:r>
          </a:p>
          <a:p>
            <a:pPr lvl="1"/>
            <a:r>
              <a:rPr lang="en-US" dirty="0" smtClean="0"/>
              <a:t>Provides </a:t>
            </a:r>
            <a:r>
              <a:rPr lang="en-US" dirty="0">
                <a:solidFill>
                  <a:schemeClr val="accent6"/>
                </a:solidFill>
              </a:rPr>
              <a:t>virtual machines</a:t>
            </a:r>
            <a:r>
              <a:rPr lang="en-US" dirty="0"/>
              <a:t>—referred to as </a:t>
            </a:r>
            <a:r>
              <a:rPr lang="en-US" dirty="0">
                <a:solidFill>
                  <a:schemeClr val="accent6"/>
                </a:solidFill>
              </a:rPr>
              <a:t>EC2 instances</a:t>
            </a:r>
            <a:r>
              <a:rPr lang="en-US" dirty="0"/>
              <a:t>—in the cloud.</a:t>
            </a:r>
          </a:p>
          <a:p>
            <a:pPr lvl="1"/>
            <a:r>
              <a:rPr lang="en-US" dirty="0"/>
              <a:t>Gives you </a:t>
            </a:r>
            <a:r>
              <a:rPr lang="en-US" i="1" dirty="0">
                <a:solidFill>
                  <a:srgbClr val="333399"/>
                </a:solidFill>
              </a:rPr>
              <a:t>full control </a:t>
            </a:r>
            <a:r>
              <a:rPr lang="en-US" dirty="0">
                <a:solidFill>
                  <a:srgbClr val="333399"/>
                </a:solidFill>
              </a:rPr>
              <a:t>over the guest operating system</a:t>
            </a:r>
            <a:r>
              <a:rPr lang="en-US" dirty="0"/>
              <a:t> (Windows or Linux) on each instance.</a:t>
            </a:r>
          </a:p>
          <a:p>
            <a:r>
              <a:rPr lang="en-US" dirty="0"/>
              <a:t>You can launch instances of any size into an Availability Zone anywhere in the world.</a:t>
            </a:r>
          </a:p>
          <a:p>
            <a:pPr lvl="1"/>
            <a:r>
              <a:rPr lang="en-US" dirty="0"/>
              <a:t>Launch instances from </a:t>
            </a:r>
            <a:r>
              <a:rPr lang="en-US" b="1" dirty="0">
                <a:solidFill>
                  <a:srgbClr val="504BAB"/>
                </a:solidFill>
              </a:rPr>
              <a:t>Amazon Machine Images (AMIs)</a:t>
            </a:r>
            <a:r>
              <a:rPr lang="en-US" dirty="0">
                <a:solidFill>
                  <a:srgbClr val="232F3E"/>
                </a:solidFill>
              </a:rPr>
              <a:t>.</a:t>
            </a:r>
          </a:p>
          <a:p>
            <a:pPr lvl="1"/>
            <a:r>
              <a:rPr lang="en-US" dirty="0"/>
              <a:t>Launch instances with </a:t>
            </a:r>
            <a:r>
              <a:rPr lang="en-US" dirty="0">
                <a:solidFill>
                  <a:srgbClr val="333399"/>
                </a:solidFill>
              </a:rPr>
              <a:t>a few clicks</a:t>
            </a:r>
            <a:r>
              <a:rPr lang="en-US" dirty="0"/>
              <a:t> or a line of code, and they are ready in minutes.</a:t>
            </a:r>
            <a:endParaRPr lang="en-US" sz="2800" dirty="0"/>
          </a:p>
          <a:p>
            <a:r>
              <a:rPr lang="en-US" dirty="0"/>
              <a:t>You can </a:t>
            </a:r>
            <a:r>
              <a:rPr lang="en-US" dirty="0">
                <a:solidFill>
                  <a:srgbClr val="333399"/>
                </a:solidFill>
              </a:rPr>
              <a:t>control traffic </a:t>
            </a:r>
            <a:r>
              <a:rPr lang="en-US" dirty="0"/>
              <a:t>to and from </a:t>
            </a:r>
            <a:r>
              <a:rPr lang="en-US" dirty="0" smtClean="0"/>
              <a:t>instances.</a:t>
            </a:r>
            <a:endParaRPr lang="en-US" dirty="0">
              <a:solidFill>
                <a:schemeClr val="tx1"/>
              </a:solidFill>
            </a:endParaRPr>
          </a:p>
        </p:txBody>
      </p:sp>
      <p:grpSp>
        <p:nvGrpSpPr>
          <p:cNvPr id="6" name="Group 5">
            <a:extLst>
              <a:ext uri="{FF2B5EF4-FFF2-40B4-BE49-F238E27FC236}">
                <a16:creationId xmlns="" xmlns:a16="http://schemas.microsoft.com/office/drawing/2014/main" id="{3F896863-3C86-634F-9982-88D5287C8343}"/>
              </a:ext>
              <a:ext uri="{C183D7F6-B498-43B3-948B-1728B52AA6E4}">
                <adec:decorative xmlns="" xmlns:adec="http://schemas.microsoft.com/office/drawing/2017/decorative" val="1"/>
              </a:ext>
            </a:extLst>
          </p:cNvPr>
          <p:cNvGrpSpPr/>
          <p:nvPr/>
        </p:nvGrpSpPr>
        <p:grpSpPr>
          <a:xfrm>
            <a:off x="677252" y="1916492"/>
            <a:ext cx="2885749" cy="4045058"/>
            <a:chOff x="677252" y="1916492"/>
            <a:chExt cx="2885749" cy="4045058"/>
          </a:xfrm>
        </p:grpSpPr>
        <p:sp>
          <p:nvSpPr>
            <p:cNvPr id="7" name="Rectangle 6">
              <a:extLst>
                <a:ext uri="{FF2B5EF4-FFF2-40B4-BE49-F238E27FC236}">
                  <a16:creationId xmlns="" xmlns:a16="http://schemas.microsoft.com/office/drawing/2014/main" id="{910C76DA-7886-8B47-AC0B-C0FC351B84DE}"/>
                </a:ext>
              </a:extLst>
            </p:cNvPr>
            <p:cNvSpPr/>
            <p:nvPr/>
          </p:nvSpPr>
          <p:spPr>
            <a:xfrm>
              <a:off x="677252" y="1916492"/>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 xmlns:a16="http://schemas.microsoft.com/office/drawing/2014/main" id="{0807008F-02FC-CA40-B191-A281976044A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556972" y="2924499"/>
              <a:ext cx="1094787" cy="1094787"/>
            </a:xfrm>
            <a:prstGeom prst="rect">
              <a:avLst/>
            </a:prstGeom>
          </p:spPr>
        </p:pic>
      </p:grpSp>
    </p:spTree>
    <p:custDataLst>
      <p:tags r:id="rId1"/>
    </p:custDataLst>
    <p:extLst>
      <p:ext uri="{BB962C8B-B14F-4D97-AF65-F5344CB8AC3E}">
        <p14:creationId xmlns:p14="http://schemas.microsoft.com/office/powerpoint/2010/main" val="1197069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3C2EFAB-2E0B-B040-BB09-90FF7EAD71A4}"/>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12</a:t>
            </a:fld>
            <a:endParaRPr lang="en-US" dirty="0"/>
          </a:p>
        </p:txBody>
      </p:sp>
      <p:sp>
        <p:nvSpPr>
          <p:cNvPr id="3" name="Title 2">
            <a:extLst>
              <a:ext uri="{FF2B5EF4-FFF2-40B4-BE49-F238E27FC236}">
                <a16:creationId xmlns="" xmlns:a16="http://schemas.microsoft.com/office/drawing/2014/main" id="{79F5F7FD-9056-CB4A-9B6D-7EAE33D56044}"/>
              </a:ext>
            </a:extLst>
          </p:cNvPr>
          <p:cNvSpPr>
            <a:spLocks noGrp="1"/>
          </p:cNvSpPr>
          <p:nvPr>
            <p:ph type="title"/>
          </p:nvPr>
        </p:nvSpPr>
        <p:spPr/>
        <p:txBody>
          <a:bodyPr/>
          <a:lstStyle/>
          <a:p>
            <a:r>
              <a:rPr lang="en-US" dirty="0"/>
              <a:t>Launching an Amazon EC2 instance</a:t>
            </a:r>
          </a:p>
        </p:txBody>
      </p:sp>
      <p:sp>
        <p:nvSpPr>
          <p:cNvPr id="14" name="TextBox 13">
            <a:extLst>
              <a:ext uri="{FF2B5EF4-FFF2-40B4-BE49-F238E27FC236}">
                <a16:creationId xmlns="" xmlns:a16="http://schemas.microsoft.com/office/drawing/2014/main" id="{9B298C85-D7F8-C84D-A4E8-C47896DBEC87}"/>
              </a:ext>
            </a:extLst>
          </p:cNvPr>
          <p:cNvSpPr txBox="1"/>
          <p:nvPr/>
        </p:nvSpPr>
        <p:spPr>
          <a:xfrm>
            <a:off x="435233" y="1536174"/>
            <a:ext cx="4428605" cy="4154984"/>
          </a:xfrm>
          <a:prstGeom prst="rect">
            <a:avLst/>
          </a:prstGeom>
          <a:noFill/>
        </p:spPr>
        <p:txBody>
          <a:bodyPr wrap="square" rtlCol="0">
            <a:spAutoFit/>
          </a:bodyPr>
          <a:lstStyle/>
          <a:p>
            <a:pPr algn="just"/>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This section of the module walks through </a:t>
            </a:r>
            <a:r>
              <a:rPr lang="en-US" sz="24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nine key decisions</a:t>
            </a: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to make when you create an EC2 instance by using the AWS Management Console </a:t>
            </a:r>
            <a:r>
              <a:rPr lang="en-US" sz="24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Launch Instance Wizard</a:t>
            </a:r>
            <a:r>
              <a:rPr lang="en-US" sz="2400" b="1"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 </a:t>
            </a:r>
            <a:endParaRPr lang="en-US" sz="2400" b="1" dirty="0" smtClean="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just"/>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lgn="just">
              <a:buFont typeface="Wingdings" pitchFamily="2" charset="2"/>
              <a:buChar char="Ø"/>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Along the way, essential Amazon EC2 </a:t>
            </a:r>
            <a:r>
              <a:rPr lang="en-US" sz="2400" dirty="0">
                <a:solidFill>
                  <a:srgbClr val="333399"/>
                </a:solidFill>
                <a:latin typeface="Amazon Ember Light" panose="020B0403020204020204" pitchFamily="34" charset="0"/>
                <a:ea typeface="Amazon Ember Light" panose="020B0403020204020204" pitchFamily="34" charset="0"/>
                <a:cs typeface="Amazon Ember Light" panose="020B0403020204020204" pitchFamily="34" charset="0"/>
              </a:rPr>
              <a:t>concepts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will be explored.</a:t>
            </a:r>
          </a:p>
        </p:txBody>
      </p:sp>
      <p:pic>
        <p:nvPicPr>
          <p:cNvPr id="7" name="Picture 6" descr="screenshot of the EC2 console's EC2 Dashboard view.">
            <a:extLst>
              <a:ext uri="{FF2B5EF4-FFF2-40B4-BE49-F238E27FC236}">
                <a16:creationId xmlns="" xmlns:a16="http://schemas.microsoft.com/office/drawing/2014/main" id="{CD565F97-1BF1-0A48-9629-C7BE50CA8F84}"/>
              </a:ext>
            </a:extLst>
          </p:cNvPr>
          <p:cNvPicPr>
            <a:picLocks noChangeAspect="1"/>
          </p:cNvPicPr>
          <p:nvPr/>
        </p:nvPicPr>
        <p:blipFill>
          <a:blip r:embed="rId4"/>
          <a:stretch>
            <a:fillRect/>
          </a:stretch>
        </p:blipFill>
        <p:spPr>
          <a:xfrm>
            <a:off x="5031175" y="1422059"/>
            <a:ext cx="6725592" cy="4730713"/>
          </a:xfrm>
          <a:prstGeom prst="rect">
            <a:avLst/>
          </a:prstGeom>
        </p:spPr>
      </p:pic>
    </p:spTree>
    <p:custDataLst>
      <p:tags r:id="rId1"/>
    </p:custDataLst>
    <p:extLst>
      <p:ext uri="{BB962C8B-B14F-4D97-AF65-F5344CB8AC3E}">
        <p14:creationId xmlns:p14="http://schemas.microsoft.com/office/powerpoint/2010/main" val="276288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13</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1. Select an AMI</a:t>
            </a:r>
          </a:p>
        </p:txBody>
      </p:sp>
      <p:sp>
        <p:nvSpPr>
          <p:cNvPr id="14" name="Content Placeholder 8">
            <a:extLst>
              <a:ext uri="{FF2B5EF4-FFF2-40B4-BE49-F238E27FC236}">
                <a16:creationId xmlns="" xmlns:a16="http://schemas.microsoft.com/office/drawing/2014/main" id="{4E4A0AB1-DBAF-0D4F-B4D9-2289D2A0AA42}"/>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2">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rPr>
              <a:t>Choices made using the</a:t>
            </a:r>
            <a:br>
              <a:rPr lang="en-US" sz="2000" b="1" dirty="0">
                <a:solidFill>
                  <a:srgbClr val="504BAB"/>
                </a:solidFill>
              </a:rPr>
            </a:br>
            <a:r>
              <a:rPr lang="en-US" sz="2000" b="1" dirty="0">
                <a:solidFill>
                  <a:srgbClr val="504BAB"/>
                </a:solidFill>
              </a:rPr>
              <a:t>Launch Instance Wizard:</a:t>
            </a:r>
            <a:r>
              <a:rPr lang="en-US" sz="2400" b="1" dirty="0">
                <a:solidFill>
                  <a:srgbClr val="504BAB"/>
                </a:solidFill>
              </a:rPr>
              <a:t/>
            </a:r>
            <a:br>
              <a:rPr lang="en-US" sz="2400" b="1" dirty="0">
                <a:solidFill>
                  <a:srgbClr val="504BAB"/>
                </a:solidFill>
              </a:rPr>
            </a:br>
            <a:endParaRPr lang="en-US" sz="2000" dirty="0">
              <a:solidFill>
                <a:srgbClr val="504BAB"/>
              </a:solidFill>
            </a:endParaRPr>
          </a:p>
          <a:p>
            <a:pPr marL="514350" indent="-514350">
              <a:lnSpc>
                <a:spcPct val="100000"/>
              </a:lnSpc>
              <a:spcBef>
                <a:spcPts val="400"/>
              </a:spcBef>
              <a:buFont typeface="+mj-lt"/>
              <a:buAutoNum type="arabicPeriod"/>
            </a:pPr>
            <a:r>
              <a:rPr lang="en-US" sz="1600" b="1" dirty="0">
                <a:solidFill>
                  <a:srgbClr val="C9208A"/>
                </a:solidFill>
              </a:rPr>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4049486" y="2523810"/>
            <a:ext cx="7904164" cy="3910939"/>
          </a:xfrm>
        </p:spPr>
        <p:txBody>
          <a:bodyPr>
            <a:normAutofit lnSpcReduction="10000"/>
          </a:bodyPr>
          <a:lstStyle/>
          <a:p>
            <a:r>
              <a:rPr lang="en-US" sz="2400" dirty="0"/>
              <a:t>Amazon Machine Image (AMI)</a:t>
            </a:r>
          </a:p>
          <a:p>
            <a:pPr lvl="1"/>
            <a:r>
              <a:rPr lang="en-US" sz="1800" dirty="0"/>
              <a:t>Is a template that is used to create an EC2 instance (which is a </a:t>
            </a:r>
            <a:r>
              <a:rPr lang="en-US" sz="1800" b="1" dirty="0">
                <a:solidFill>
                  <a:srgbClr val="504BAB"/>
                </a:solidFill>
              </a:rPr>
              <a:t>virtual machine, or VM,</a:t>
            </a:r>
            <a:r>
              <a:rPr lang="en-US" sz="1800" i="1" dirty="0"/>
              <a:t> </a:t>
            </a:r>
            <a:r>
              <a:rPr lang="en-US" sz="1800" dirty="0"/>
              <a:t>that runs in the AWS Cloud)</a:t>
            </a:r>
          </a:p>
          <a:p>
            <a:pPr lvl="1"/>
            <a:r>
              <a:rPr lang="en-US" sz="1800" dirty="0"/>
              <a:t>Contains a </a:t>
            </a:r>
            <a:r>
              <a:rPr lang="en-US" sz="1800" b="1" dirty="0">
                <a:solidFill>
                  <a:srgbClr val="504BAB"/>
                </a:solidFill>
              </a:rPr>
              <a:t>Windows</a:t>
            </a:r>
            <a:r>
              <a:rPr lang="en-US" sz="1800" dirty="0"/>
              <a:t> or </a:t>
            </a:r>
            <a:r>
              <a:rPr lang="en-US" sz="1800" b="1" dirty="0">
                <a:solidFill>
                  <a:srgbClr val="504BAB"/>
                </a:solidFill>
              </a:rPr>
              <a:t>Linux</a:t>
            </a:r>
            <a:r>
              <a:rPr lang="en-US" sz="1800" dirty="0"/>
              <a:t> operating system</a:t>
            </a:r>
          </a:p>
          <a:p>
            <a:pPr lvl="1"/>
            <a:r>
              <a:rPr lang="en-US" sz="1800" dirty="0"/>
              <a:t>Often also has some </a:t>
            </a:r>
            <a:r>
              <a:rPr lang="en-US" sz="1800" b="1" dirty="0">
                <a:solidFill>
                  <a:srgbClr val="504BAB"/>
                </a:solidFill>
              </a:rPr>
              <a:t>software</a:t>
            </a:r>
            <a:r>
              <a:rPr lang="en-US" sz="1800" dirty="0"/>
              <a:t> pre-installed</a:t>
            </a:r>
          </a:p>
          <a:p>
            <a:r>
              <a:rPr lang="en-US" sz="2400" dirty="0"/>
              <a:t>AMI choices:</a:t>
            </a:r>
            <a:endParaRPr lang="en-US" dirty="0"/>
          </a:p>
          <a:p>
            <a:pPr lvl="1"/>
            <a:r>
              <a:rPr lang="en-US" sz="1800" dirty="0"/>
              <a:t>Quick Start</a:t>
            </a:r>
            <a:r>
              <a:rPr lang="en-US" sz="1800" i="1" dirty="0"/>
              <a:t> – Linux and Windows AMIs that are provided by AWS</a:t>
            </a:r>
          </a:p>
          <a:p>
            <a:pPr lvl="1"/>
            <a:r>
              <a:rPr lang="en-US" sz="1800" dirty="0"/>
              <a:t>My AMIs</a:t>
            </a:r>
            <a:r>
              <a:rPr lang="en-US" sz="1800" i="1" dirty="0"/>
              <a:t> – Any AMIs that you created</a:t>
            </a:r>
          </a:p>
          <a:p>
            <a:pPr lvl="1"/>
            <a:r>
              <a:rPr lang="en-US" sz="1800" dirty="0"/>
              <a:t>AWS Marketplace </a:t>
            </a:r>
            <a:r>
              <a:rPr lang="en-US" sz="1800" i="1" dirty="0"/>
              <a:t>– Pre-configured templates from third parties</a:t>
            </a:r>
          </a:p>
          <a:p>
            <a:pPr lvl="1"/>
            <a:r>
              <a:rPr lang="en-US" sz="1800" dirty="0"/>
              <a:t>Community AMIs </a:t>
            </a:r>
            <a:r>
              <a:rPr lang="en-US" sz="1800" i="1" dirty="0"/>
              <a:t>– AMIs shared by others; use at your own risk</a:t>
            </a:r>
          </a:p>
        </p:txBody>
      </p:sp>
      <p:grpSp>
        <p:nvGrpSpPr>
          <p:cNvPr id="26" name="Group 25" descr="Graphic shows an icon labeled &quot;AMI&quot; with an arrow labeled &quot;Launch instance&quot; extending to the right and pointing at an icon labeled &quot;Instance.&quot;">
            <a:extLst>
              <a:ext uri="{FF2B5EF4-FFF2-40B4-BE49-F238E27FC236}">
                <a16:creationId xmlns="" xmlns:a16="http://schemas.microsoft.com/office/drawing/2014/main" id="{53513352-16CD-3749-A18F-1D7380CE4329}"/>
              </a:ext>
            </a:extLst>
          </p:cNvPr>
          <p:cNvGrpSpPr/>
          <p:nvPr/>
        </p:nvGrpSpPr>
        <p:grpSpPr>
          <a:xfrm>
            <a:off x="5947576" y="1528176"/>
            <a:ext cx="2774570" cy="802616"/>
            <a:chOff x="5947576" y="1528176"/>
            <a:chExt cx="2774570" cy="802616"/>
          </a:xfrm>
        </p:grpSpPr>
        <p:sp>
          <p:nvSpPr>
            <p:cNvPr id="17" name="TextBox 16">
              <a:extLst>
                <a:ext uri="{FF2B5EF4-FFF2-40B4-BE49-F238E27FC236}">
                  <a16:creationId xmlns="" xmlns:a16="http://schemas.microsoft.com/office/drawing/2014/main" id="{B9D083FA-B91F-2A40-A11E-EB6695FA3F75}"/>
                </a:ext>
              </a:extLst>
            </p:cNvPr>
            <p:cNvSpPr txBox="1"/>
            <p:nvPr/>
          </p:nvSpPr>
          <p:spPr>
            <a:xfrm>
              <a:off x="5947576" y="1974192"/>
              <a:ext cx="1513305" cy="338554"/>
            </a:xfrm>
            <a:prstGeom prst="rect">
              <a:avLst/>
            </a:prstGeom>
            <a:noFill/>
          </p:spPr>
          <p:txBody>
            <a:bodyPr wrap="square" rtlCol="0">
              <a:spAutoFit/>
            </a:bodyPr>
            <a:lstStyle/>
            <a:p>
              <a:pPr algn="ctr"/>
              <a:r>
                <a:rPr lang="en-US" sz="1600" dirty="0"/>
                <a:t>AMI</a:t>
              </a:r>
            </a:p>
          </p:txBody>
        </p:sp>
        <p:pic>
          <p:nvPicPr>
            <p:cNvPr id="15" name="Graphic 14">
              <a:extLst>
                <a:ext uri="{FF2B5EF4-FFF2-40B4-BE49-F238E27FC236}">
                  <a16:creationId xmlns="" xmlns:a16="http://schemas.microsoft.com/office/drawing/2014/main" id="{0F4FF142-EC43-2941-98A8-DE204ABED910}"/>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483787" y="1528176"/>
              <a:ext cx="469900" cy="469900"/>
            </a:xfrm>
            <a:prstGeom prst="rect">
              <a:avLst/>
            </a:prstGeom>
          </p:spPr>
        </p:pic>
        <p:pic>
          <p:nvPicPr>
            <p:cNvPr id="16" name="Graphic 15">
              <a:extLst>
                <a:ext uri="{FF2B5EF4-FFF2-40B4-BE49-F238E27FC236}">
                  <a16:creationId xmlns="" xmlns:a16="http://schemas.microsoft.com/office/drawing/2014/main" id="{579BD9B0-9870-634E-9AF3-321AFD07EB5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971190" y="1528176"/>
              <a:ext cx="469900" cy="469900"/>
            </a:xfrm>
            <a:prstGeom prst="rect">
              <a:avLst/>
            </a:prstGeom>
          </p:spPr>
        </p:pic>
        <p:sp>
          <p:nvSpPr>
            <p:cNvPr id="18" name="TextBox 17">
              <a:extLst>
                <a:ext uri="{FF2B5EF4-FFF2-40B4-BE49-F238E27FC236}">
                  <a16:creationId xmlns="" xmlns:a16="http://schemas.microsoft.com/office/drawing/2014/main" id="{803A20F2-E654-124F-A9F4-B08A07ED856C}"/>
                </a:ext>
              </a:extLst>
            </p:cNvPr>
            <p:cNvSpPr txBox="1"/>
            <p:nvPr/>
          </p:nvSpPr>
          <p:spPr>
            <a:xfrm>
              <a:off x="7690134" y="1958383"/>
              <a:ext cx="1032012" cy="372409"/>
            </a:xfrm>
            <a:prstGeom prst="rect">
              <a:avLst/>
            </a:prstGeom>
            <a:noFill/>
          </p:spPr>
          <p:txBody>
            <a:bodyPr wrap="square" rtlCol="0">
              <a:noAutofit/>
            </a:bodyPr>
            <a:lstStyle/>
            <a:p>
              <a:pPr algn="ctr"/>
              <a:r>
                <a:rPr lang="en-US" sz="1600" dirty="0"/>
                <a:t>Instance</a:t>
              </a:r>
            </a:p>
          </p:txBody>
        </p:sp>
        <p:cxnSp>
          <p:nvCxnSpPr>
            <p:cNvPr id="20" name="Straight Arrow Connector 19">
              <a:extLst>
                <a:ext uri="{FF2B5EF4-FFF2-40B4-BE49-F238E27FC236}">
                  <a16:creationId xmlns="" xmlns:a16="http://schemas.microsoft.com/office/drawing/2014/main" id="{F4E887FE-2505-764F-A027-D82A073546C7}"/>
                </a:ext>
              </a:extLst>
            </p:cNvPr>
            <p:cNvCxnSpPr>
              <a:stCxn id="15" idx="3"/>
              <a:endCxn id="16" idx="1"/>
            </p:cNvCxnSpPr>
            <p:nvPr/>
          </p:nvCxnSpPr>
          <p:spPr>
            <a:xfrm>
              <a:off x="6953687" y="1763126"/>
              <a:ext cx="101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9E130629-7D89-984B-8D7A-3F48BE03F3FE}"/>
                </a:ext>
              </a:extLst>
            </p:cNvPr>
            <p:cNvSpPr txBox="1"/>
            <p:nvPr/>
          </p:nvSpPr>
          <p:spPr>
            <a:xfrm>
              <a:off x="7049088" y="1528641"/>
              <a:ext cx="837089" cy="523220"/>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Launch</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pic>
        <p:nvPicPr>
          <p:cNvPr id="25" name="Picture 24">
            <a:extLst>
              <a:ext uri="{FF2B5EF4-FFF2-40B4-BE49-F238E27FC236}">
                <a16:creationId xmlns="" xmlns:a16="http://schemas.microsoft.com/office/drawing/2014/main" id="{B2F1FF32-2057-3D4B-AF09-D30E1EDE65A9}"/>
              </a:ext>
              <a:ext uri="{C183D7F6-B498-43B3-948B-1728B52AA6E4}">
                <adec:decorative xmlns="" xmlns:adec="http://schemas.microsoft.com/office/drawing/2017/decorative" val="1"/>
              </a:ext>
            </a:extLst>
          </p:cNvPr>
          <p:cNvPicPr>
            <a:picLocks noChangeAspect="1"/>
          </p:cNvPicPr>
          <p:nvPr/>
        </p:nvPicPr>
        <p:blipFill>
          <a:blip r:embed="rId8"/>
          <a:stretch>
            <a:fillRect/>
          </a:stretch>
        </p:blipFill>
        <p:spPr>
          <a:xfrm>
            <a:off x="11140820" y="5640694"/>
            <a:ext cx="451934" cy="324214"/>
          </a:xfrm>
          <a:prstGeom prst="rect">
            <a:avLst/>
          </a:prstGeom>
        </p:spPr>
      </p:pic>
    </p:spTree>
    <p:custDataLst>
      <p:tags r:id="rId1"/>
    </p:custDataLst>
    <p:extLst>
      <p:ext uri="{BB962C8B-B14F-4D97-AF65-F5344CB8AC3E}">
        <p14:creationId xmlns:p14="http://schemas.microsoft.com/office/powerpoint/2010/main" val="73164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5C068FE-9F50-7645-BA24-49D2E5B3FEFD}"/>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14</a:t>
            </a:fld>
            <a:endParaRPr lang="en-US" dirty="0"/>
          </a:p>
        </p:txBody>
      </p:sp>
      <p:sp>
        <p:nvSpPr>
          <p:cNvPr id="2" name="Title 1">
            <a:extLst>
              <a:ext uri="{FF2B5EF4-FFF2-40B4-BE49-F238E27FC236}">
                <a16:creationId xmlns="" xmlns:a16="http://schemas.microsoft.com/office/drawing/2014/main" id="{D1DFC21E-C12C-6D4C-A0F5-0D03AC2FBA36}"/>
              </a:ext>
            </a:extLst>
          </p:cNvPr>
          <p:cNvSpPr>
            <a:spLocks noGrp="1"/>
          </p:cNvSpPr>
          <p:nvPr>
            <p:ph type="title"/>
          </p:nvPr>
        </p:nvSpPr>
        <p:spPr/>
        <p:txBody>
          <a:bodyPr/>
          <a:lstStyle/>
          <a:p>
            <a:r>
              <a:rPr lang="en-US" dirty="0"/>
              <a:t>Creating a new AMI: Example</a:t>
            </a:r>
          </a:p>
        </p:txBody>
      </p:sp>
      <p:grpSp>
        <p:nvGrpSpPr>
          <p:cNvPr id="3" name="Group 2" descr="Diagram shows how you can launch an &quot;unmodified&quot; instance from an AMI, manually or through script update the software on that instance, then capture it as a new AMI. You can also copy an AMI to another region.">
            <a:extLst>
              <a:ext uri="{FF2B5EF4-FFF2-40B4-BE49-F238E27FC236}">
                <a16:creationId xmlns="" xmlns:a16="http://schemas.microsoft.com/office/drawing/2014/main" id="{1838CF0F-725C-C670-9C4D-879268F7BB13}"/>
              </a:ext>
            </a:extLst>
          </p:cNvPr>
          <p:cNvGrpSpPr/>
          <p:nvPr/>
        </p:nvGrpSpPr>
        <p:grpSpPr>
          <a:xfrm>
            <a:off x="365760" y="1269215"/>
            <a:ext cx="11363640" cy="4929880"/>
            <a:chOff x="365760" y="1269215"/>
            <a:chExt cx="11363640" cy="4929880"/>
          </a:xfrm>
        </p:grpSpPr>
        <p:pic>
          <p:nvPicPr>
            <p:cNvPr id="66" name="Graphic 65">
              <a:extLst>
                <a:ext uri="{FF2B5EF4-FFF2-40B4-BE49-F238E27FC236}">
                  <a16:creationId xmlns="" xmlns:a16="http://schemas.microsoft.com/office/drawing/2014/main" id="{A71E226E-DD79-8A42-A367-188EFB772C1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202910" y="1280347"/>
              <a:ext cx="330200" cy="330200"/>
            </a:xfrm>
            <a:prstGeom prst="rect">
              <a:avLst/>
            </a:prstGeom>
          </p:spPr>
        </p:pic>
        <p:sp>
          <p:nvSpPr>
            <p:cNvPr id="12" name="TextBox 11">
              <a:extLst>
                <a:ext uri="{FF2B5EF4-FFF2-40B4-BE49-F238E27FC236}">
                  <a16:creationId xmlns="" xmlns:a16="http://schemas.microsoft.com/office/drawing/2014/main" id="{9E85C031-3350-3248-AEB4-CFFAA0CF8318}"/>
                </a:ext>
              </a:extLst>
            </p:cNvPr>
            <p:cNvSpPr txBox="1"/>
            <p:nvPr/>
          </p:nvSpPr>
          <p:spPr>
            <a:xfrm>
              <a:off x="365760" y="4301281"/>
              <a:ext cx="1922214" cy="830997"/>
            </a:xfrm>
            <a:prstGeom prst="rect">
              <a:avLst/>
            </a:prstGeom>
            <a:noFill/>
          </p:spPr>
          <p:txBody>
            <a:bodyPr wrap="square" rtlCol="0">
              <a:spAutoFit/>
            </a:bodyPr>
            <a:lstStyle/>
            <a:p>
              <a:r>
                <a:rPr lang="en-US" sz="1600"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(Optional) Import</a:t>
              </a:r>
            </a:p>
            <a:p>
              <a:r>
                <a:rPr lang="en-US" sz="1600"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a virtual </a:t>
              </a:r>
              <a:r>
                <a:rPr lang="en-US" sz="1600" dirty="0" smtClean="0">
                  <a:solidFill>
                    <a:srgbClr val="333399"/>
                  </a:solidFill>
                  <a:latin typeface="Amazon Ember" panose="020B0603020204020204" pitchFamily="34" charset="0"/>
                  <a:ea typeface="Amazon Ember" panose="020B0603020204020204" pitchFamily="34" charset="0"/>
                  <a:cs typeface="Amazon Ember" panose="020B0603020204020204" pitchFamily="34" charset="0"/>
                </a:rPr>
                <a:t>machine</a:t>
              </a:r>
            </a:p>
            <a:p>
              <a:r>
                <a:rPr lang="en-US" sz="1600" dirty="0" smtClean="0">
                  <a:solidFill>
                    <a:srgbClr val="333399"/>
                  </a:solidFill>
                  <a:latin typeface="Amazon Ember" panose="020B0603020204020204" pitchFamily="34" charset="0"/>
                  <a:ea typeface="Amazon Ember" panose="020B0603020204020204" pitchFamily="34" charset="0"/>
                  <a:cs typeface="Amazon Ember" panose="020B0603020204020204" pitchFamily="34" charset="0"/>
                </a:rPr>
                <a:t>.ova / .</a:t>
              </a:r>
              <a:r>
                <a:rPr lang="en-US" sz="1600" dirty="0" err="1" smtClean="0">
                  <a:solidFill>
                    <a:srgbClr val="333399"/>
                  </a:solidFill>
                  <a:latin typeface="Amazon Ember" panose="020B0603020204020204" pitchFamily="34" charset="0"/>
                  <a:ea typeface="Amazon Ember" panose="020B0603020204020204" pitchFamily="34" charset="0"/>
                  <a:cs typeface="Amazon Ember" panose="020B0603020204020204" pitchFamily="34" charset="0"/>
                </a:rPr>
                <a:t>ovf</a:t>
              </a:r>
              <a:endParaRPr lang="en-US" sz="1600" dirty="0">
                <a:solidFill>
                  <a:srgbClr val="333399"/>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 xmlns:a16="http://schemas.microsoft.com/office/drawing/2014/main" id="{7A421FBC-1BF2-0944-8C78-D5D8AB066103}"/>
                </a:ext>
              </a:extLst>
            </p:cNvPr>
            <p:cNvSpPr txBox="1"/>
            <p:nvPr/>
          </p:nvSpPr>
          <p:spPr>
            <a:xfrm>
              <a:off x="2159097" y="2430397"/>
              <a:ext cx="1041605" cy="1323439"/>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Quick Start </a:t>
              </a:r>
              <a:r>
                <a:rPr lang="en-US" sz="1600" dirty="0">
                  <a:latin typeface="Amazon Ember" panose="020B0603020204020204" pitchFamily="34" charset="0"/>
                  <a:ea typeface="Amazon Ember" panose="020B0603020204020204" pitchFamily="34" charset="0"/>
                  <a:cs typeface="Amazon Ember" panose="020B0603020204020204" pitchFamily="34" charset="0"/>
                </a:rPr>
                <a:t>or other</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existing AMI</a:t>
              </a:r>
            </a:p>
          </p:txBody>
        </p:sp>
        <p:sp>
          <p:nvSpPr>
            <p:cNvPr id="67" name="Rectangle 66">
              <a:extLst>
                <a:ext uri="{FF2B5EF4-FFF2-40B4-BE49-F238E27FC236}">
                  <a16:creationId xmlns="" xmlns:a16="http://schemas.microsoft.com/office/drawing/2014/main" id="{51D747B1-D5C6-2D46-9ACD-852737814D3F}"/>
                </a:ext>
              </a:extLst>
            </p:cNvPr>
            <p:cNvSpPr/>
            <p:nvPr/>
          </p:nvSpPr>
          <p:spPr>
            <a:xfrm>
              <a:off x="2191784" y="1269215"/>
              <a:ext cx="9537616" cy="49298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rPr>
                <a:t>AWS Cloud</a:t>
              </a:r>
            </a:p>
          </p:txBody>
        </p:sp>
        <p:pic>
          <p:nvPicPr>
            <p:cNvPr id="6" name="Graphic 5">
              <a:extLst>
                <a:ext uri="{FF2B5EF4-FFF2-40B4-BE49-F238E27FC236}">
                  <a16:creationId xmlns="" xmlns:a16="http://schemas.microsoft.com/office/drawing/2014/main" id="{E6AE7E77-BB91-E340-916B-0EE2446A36E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399838" y="3812990"/>
              <a:ext cx="469900" cy="469900"/>
            </a:xfrm>
            <a:prstGeom prst="rect">
              <a:avLst/>
            </a:prstGeom>
          </p:spPr>
        </p:pic>
        <p:sp>
          <p:nvSpPr>
            <p:cNvPr id="7" name="TextBox 6">
              <a:extLst>
                <a:ext uri="{FF2B5EF4-FFF2-40B4-BE49-F238E27FC236}">
                  <a16:creationId xmlns="" xmlns:a16="http://schemas.microsoft.com/office/drawing/2014/main" id="{546CD2BD-3FEF-B643-A3FD-7320952A05C0}"/>
                </a:ext>
              </a:extLst>
            </p:cNvPr>
            <p:cNvSpPr txBox="1"/>
            <p:nvPr/>
          </p:nvSpPr>
          <p:spPr>
            <a:xfrm>
              <a:off x="3140481" y="4282890"/>
              <a:ext cx="988614"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MyAMI</a:t>
              </a:r>
            </a:p>
          </p:txBody>
        </p:sp>
        <p:cxnSp>
          <p:nvCxnSpPr>
            <p:cNvPr id="14" name="Straight Arrow Connector 13">
              <a:extLst>
                <a:ext uri="{FF2B5EF4-FFF2-40B4-BE49-F238E27FC236}">
                  <a16:creationId xmlns="" xmlns:a16="http://schemas.microsoft.com/office/drawing/2014/main" id="{F7B26E2C-1AC1-2243-8B64-5AE21A16B3BF}"/>
                </a:ext>
              </a:extLst>
            </p:cNvPr>
            <p:cNvCxnSpPr>
              <a:cxnSpLocks/>
              <a:stCxn id="6" idx="3"/>
              <a:endCxn id="20" idx="1"/>
            </p:cNvCxnSpPr>
            <p:nvPr/>
          </p:nvCxnSpPr>
          <p:spPr>
            <a:xfrm flipV="1">
              <a:off x="3869738" y="3398047"/>
              <a:ext cx="1862237" cy="649893"/>
            </a:xfrm>
            <a:prstGeom prst="bentConnector3">
              <a:avLst>
                <a:gd name="adj1" fmla="val 28337"/>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651313C9-D2FD-2D4D-A843-A745AE8B12F1}"/>
                </a:ext>
              </a:extLst>
            </p:cNvPr>
            <p:cNvSpPr txBox="1"/>
            <p:nvPr/>
          </p:nvSpPr>
          <p:spPr>
            <a:xfrm>
              <a:off x="4465202" y="2597209"/>
              <a:ext cx="1165705" cy="584775"/>
            </a:xfrm>
            <a:prstGeom prst="rect">
              <a:avLst/>
            </a:prstGeom>
            <a:noFill/>
          </p:spPr>
          <p:txBody>
            <a:bodyPr wrap="square" rtlCol="0">
              <a:spAutoFit/>
            </a:bodyPr>
            <a:lstStyle/>
            <a:p>
              <a:pPr algn="ctr"/>
              <a:r>
                <a:rPr lang="en-US" sz="1600" b="1"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Launch</a:t>
              </a: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 an instance</a:t>
              </a:r>
            </a:p>
          </p:txBody>
        </p:sp>
        <p:pic>
          <p:nvPicPr>
            <p:cNvPr id="17" name="Graphic 16">
              <a:extLst>
                <a:ext uri="{FF2B5EF4-FFF2-40B4-BE49-F238E27FC236}">
                  <a16:creationId xmlns="" xmlns:a16="http://schemas.microsoft.com/office/drawing/2014/main" id="{C0E2041F-B11A-234B-BA3D-D65768812DEA}"/>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399838" y="2583191"/>
              <a:ext cx="469900" cy="469900"/>
            </a:xfrm>
            <a:prstGeom prst="rect">
              <a:avLst/>
            </a:prstGeom>
          </p:spPr>
        </p:pic>
        <p:sp>
          <p:nvSpPr>
            <p:cNvPr id="18" name="TextBox 17">
              <a:extLst>
                <a:ext uri="{FF2B5EF4-FFF2-40B4-BE49-F238E27FC236}">
                  <a16:creationId xmlns="" xmlns:a16="http://schemas.microsoft.com/office/drawing/2014/main" id="{AE2F8747-E903-EC4C-B6B8-B673998B1C4F}"/>
                </a:ext>
              </a:extLst>
            </p:cNvPr>
            <p:cNvSpPr txBox="1"/>
            <p:nvPr/>
          </p:nvSpPr>
          <p:spPr>
            <a:xfrm>
              <a:off x="3140481" y="3059493"/>
              <a:ext cx="98861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Starter</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AMI</a:t>
              </a:r>
            </a:p>
          </p:txBody>
        </p:sp>
        <p:pic>
          <p:nvPicPr>
            <p:cNvPr id="20" name="Graphic 19">
              <a:extLst>
                <a:ext uri="{FF2B5EF4-FFF2-40B4-BE49-F238E27FC236}">
                  <a16:creationId xmlns="" xmlns:a16="http://schemas.microsoft.com/office/drawing/2014/main" id="{B8C5075C-37A6-C24C-8551-71992CEDC07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731975" y="3163097"/>
              <a:ext cx="469900" cy="469900"/>
            </a:xfrm>
            <a:prstGeom prst="rect">
              <a:avLst/>
            </a:prstGeom>
          </p:spPr>
        </p:pic>
        <p:cxnSp>
          <p:nvCxnSpPr>
            <p:cNvPr id="22" name="Straight Arrow Connector 13">
              <a:extLst>
                <a:ext uri="{FF2B5EF4-FFF2-40B4-BE49-F238E27FC236}">
                  <a16:creationId xmlns="" xmlns:a16="http://schemas.microsoft.com/office/drawing/2014/main" id="{1A958301-1A86-5840-9CF9-E9D99C0F9FFE}"/>
                </a:ext>
              </a:extLst>
            </p:cNvPr>
            <p:cNvCxnSpPr>
              <a:cxnSpLocks/>
              <a:stCxn id="17" idx="3"/>
              <a:endCxn id="20" idx="1"/>
            </p:cNvCxnSpPr>
            <p:nvPr/>
          </p:nvCxnSpPr>
          <p:spPr>
            <a:xfrm>
              <a:off x="3869738" y="2818141"/>
              <a:ext cx="1862237" cy="579906"/>
            </a:xfrm>
            <a:prstGeom prst="bentConnector3">
              <a:avLst>
                <a:gd name="adj1" fmla="val 2833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 xmlns:a16="http://schemas.microsoft.com/office/drawing/2014/main" id="{E9AABAE5-8871-2C48-99DD-55DD8DDFD64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569342" y="3144912"/>
              <a:ext cx="469900" cy="469900"/>
            </a:xfrm>
            <a:prstGeom prst="rect">
              <a:avLst/>
            </a:prstGeom>
          </p:spPr>
        </p:pic>
        <p:cxnSp>
          <p:nvCxnSpPr>
            <p:cNvPr id="38" name="Straight Arrow Connector 13">
              <a:extLst>
                <a:ext uri="{FF2B5EF4-FFF2-40B4-BE49-F238E27FC236}">
                  <a16:creationId xmlns="" xmlns:a16="http://schemas.microsoft.com/office/drawing/2014/main" id="{E6855DF9-DF35-5C40-858D-919D692720DA}"/>
                </a:ext>
              </a:extLst>
            </p:cNvPr>
            <p:cNvCxnSpPr>
              <a:cxnSpLocks/>
              <a:stCxn id="20" idx="3"/>
            </p:cNvCxnSpPr>
            <p:nvPr/>
          </p:nvCxnSpPr>
          <p:spPr>
            <a:xfrm flipV="1">
              <a:off x="6201875" y="3381618"/>
              <a:ext cx="2367467"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 xmlns:a16="http://schemas.microsoft.com/office/drawing/2014/main" id="{EA3E308F-39F9-6D4D-8228-D56FBEF84E84}"/>
                </a:ext>
              </a:extLst>
            </p:cNvPr>
            <p:cNvSpPr txBox="1"/>
            <p:nvPr/>
          </p:nvSpPr>
          <p:spPr>
            <a:xfrm>
              <a:off x="6203603" y="1841087"/>
              <a:ext cx="2377440" cy="1815882"/>
            </a:xfrm>
            <a:prstGeom prst="rect">
              <a:avLst/>
            </a:prstGeom>
            <a:noFill/>
          </p:spPr>
          <p:txBody>
            <a:bodyPr wrap="square" rtlCol="0">
              <a:spAutoFit/>
            </a:bodyPr>
            <a:lstStyle/>
            <a:p>
              <a:pPr algn="ct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Connect to the instance and manually modify it </a:t>
              </a:r>
              <a:r>
                <a:rPr lang="en-US" sz="1600" u="sng"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or</a:t>
              </a: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 run a script that modifies the instance (for example, upgrade installed software)</a:t>
              </a:r>
            </a:p>
          </p:txBody>
        </p:sp>
        <p:sp>
          <p:nvSpPr>
            <p:cNvPr id="45" name="TextBox 44">
              <a:extLst>
                <a:ext uri="{FF2B5EF4-FFF2-40B4-BE49-F238E27FC236}">
                  <a16:creationId xmlns="" xmlns:a16="http://schemas.microsoft.com/office/drawing/2014/main" id="{3CF16551-E1B3-054F-8484-89179D52A74B}"/>
                </a:ext>
              </a:extLst>
            </p:cNvPr>
            <p:cNvSpPr txBox="1"/>
            <p:nvPr/>
          </p:nvSpPr>
          <p:spPr>
            <a:xfrm>
              <a:off x="5358314" y="3612838"/>
              <a:ext cx="1280160"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Unmodified</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Instance</a:t>
              </a:r>
            </a:p>
          </p:txBody>
        </p:sp>
        <p:sp>
          <p:nvSpPr>
            <p:cNvPr id="46" name="TextBox 45">
              <a:extLst>
                <a:ext uri="{FF2B5EF4-FFF2-40B4-BE49-F238E27FC236}">
                  <a16:creationId xmlns="" xmlns:a16="http://schemas.microsoft.com/office/drawing/2014/main" id="{F3617422-825F-D34D-B660-F0B5BC25F4A6}"/>
                </a:ext>
              </a:extLst>
            </p:cNvPr>
            <p:cNvSpPr txBox="1"/>
            <p:nvPr/>
          </p:nvSpPr>
          <p:spPr>
            <a:xfrm>
              <a:off x="8309985" y="3577741"/>
              <a:ext cx="1005840"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Modified</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Instance</a:t>
              </a:r>
            </a:p>
          </p:txBody>
        </p:sp>
        <p:pic>
          <p:nvPicPr>
            <p:cNvPr id="50" name="Graphic 49">
              <a:extLst>
                <a:ext uri="{FF2B5EF4-FFF2-40B4-BE49-F238E27FC236}">
                  <a16:creationId xmlns="" xmlns:a16="http://schemas.microsoft.com/office/drawing/2014/main" id="{8AFE4C3B-5866-C545-B43F-2BD378AF9DFD}"/>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473648" y="3144912"/>
              <a:ext cx="469900" cy="469900"/>
            </a:xfrm>
            <a:prstGeom prst="rect">
              <a:avLst/>
            </a:prstGeom>
          </p:spPr>
        </p:pic>
        <p:sp>
          <p:nvSpPr>
            <p:cNvPr id="51" name="TextBox 50">
              <a:extLst>
                <a:ext uri="{FF2B5EF4-FFF2-40B4-BE49-F238E27FC236}">
                  <a16:creationId xmlns="" xmlns:a16="http://schemas.microsoft.com/office/drawing/2014/main" id="{1307E494-C86F-E740-A679-EE24D341217B}"/>
                </a:ext>
              </a:extLst>
            </p:cNvPr>
            <p:cNvSpPr txBox="1"/>
            <p:nvPr/>
          </p:nvSpPr>
          <p:spPr>
            <a:xfrm>
              <a:off x="10214291" y="3639399"/>
              <a:ext cx="98861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New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AMI</a:t>
              </a:r>
            </a:p>
          </p:txBody>
        </p:sp>
        <p:cxnSp>
          <p:nvCxnSpPr>
            <p:cNvPr id="52" name="Straight Arrow Connector 13">
              <a:extLst>
                <a:ext uri="{FF2B5EF4-FFF2-40B4-BE49-F238E27FC236}">
                  <a16:creationId xmlns="" xmlns:a16="http://schemas.microsoft.com/office/drawing/2014/main" id="{3376D86C-A3CB-DA48-A834-E77377FF64DC}"/>
                </a:ext>
              </a:extLst>
            </p:cNvPr>
            <p:cNvCxnSpPr>
              <a:cxnSpLocks/>
              <a:endCxn id="50" idx="1"/>
            </p:cNvCxnSpPr>
            <p:nvPr/>
          </p:nvCxnSpPr>
          <p:spPr>
            <a:xfrm flipV="1">
              <a:off x="9023815" y="3379862"/>
              <a:ext cx="1449833"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 xmlns:a16="http://schemas.microsoft.com/office/drawing/2014/main" id="{9E1AADD9-7230-9F49-8E07-6244F6F19C6E}"/>
                </a:ext>
              </a:extLst>
            </p:cNvPr>
            <p:cNvSpPr txBox="1"/>
            <p:nvPr/>
          </p:nvSpPr>
          <p:spPr>
            <a:xfrm>
              <a:off x="9130312" y="2776551"/>
              <a:ext cx="1252267" cy="584775"/>
            </a:xfrm>
            <a:prstGeom prst="rect">
              <a:avLst/>
            </a:prstGeom>
            <a:noFill/>
          </p:spPr>
          <p:txBody>
            <a:bodyPr wrap="none" rtlCol="0">
              <a:spAutoFit/>
            </a:bodyPr>
            <a:lstStyle/>
            <a:p>
              <a:pPr algn="ctr"/>
              <a:r>
                <a:rPr lang="en-US" sz="1600" b="1"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Capture</a:t>
              </a: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 as </a:t>
              </a:r>
              <a:b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a new AMI</a:t>
              </a:r>
            </a:p>
          </p:txBody>
        </p:sp>
        <p:sp>
          <p:nvSpPr>
            <p:cNvPr id="55" name="Rectangle 54">
              <a:extLst>
                <a:ext uri="{FF2B5EF4-FFF2-40B4-BE49-F238E27FC236}">
                  <a16:creationId xmlns="" xmlns:a16="http://schemas.microsoft.com/office/drawing/2014/main" id="{C95115EA-2A94-3641-86E4-CF917D02A90C}"/>
                </a:ext>
              </a:extLst>
            </p:cNvPr>
            <p:cNvSpPr/>
            <p:nvPr/>
          </p:nvSpPr>
          <p:spPr>
            <a:xfrm>
              <a:off x="3202431" y="1691308"/>
              <a:ext cx="8365605" cy="2930136"/>
            </a:xfrm>
            <a:prstGeom prst="rect">
              <a:avLst/>
            </a:prstGeom>
            <a:noFill/>
            <a:ln w="12700">
              <a:solidFill>
                <a:srgbClr val="36C2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rgbClr val="36C2B4"/>
                  </a:solidFill>
                  <a:latin typeface="Amazon Ember" panose="020B0603020204020204" pitchFamily="34" charset="0"/>
                  <a:ea typeface="Amazon Ember" panose="020B0603020204020204" pitchFamily="34" charset="0"/>
                  <a:cs typeface="Amazon Ember" panose="020B0603020204020204" pitchFamily="34" charset="0"/>
                </a:rPr>
                <a:t>Region A</a:t>
              </a:r>
            </a:p>
          </p:txBody>
        </p:sp>
        <p:pic>
          <p:nvPicPr>
            <p:cNvPr id="56" name="Graphic 55">
              <a:extLst>
                <a:ext uri="{FF2B5EF4-FFF2-40B4-BE49-F238E27FC236}">
                  <a16:creationId xmlns="" xmlns:a16="http://schemas.microsoft.com/office/drawing/2014/main" id="{7A778276-C328-6849-AB28-A7EFF8D903FA}"/>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202432" y="1691307"/>
              <a:ext cx="330200" cy="330200"/>
            </a:xfrm>
            <a:prstGeom prst="rect">
              <a:avLst/>
            </a:prstGeom>
          </p:spPr>
        </p:pic>
        <p:sp>
          <p:nvSpPr>
            <p:cNvPr id="57" name="Rectangle 56">
              <a:extLst>
                <a:ext uri="{FF2B5EF4-FFF2-40B4-BE49-F238E27FC236}">
                  <a16:creationId xmlns="" xmlns:a16="http://schemas.microsoft.com/office/drawing/2014/main" id="{7F4D006C-3B7F-4844-869D-42BF952CE9BF}"/>
                </a:ext>
              </a:extLst>
            </p:cNvPr>
            <p:cNvSpPr/>
            <p:nvPr/>
          </p:nvSpPr>
          <p:spPr>
            <a:xfrm>
              <a:off x="3202431" y="4819322"/>
              <a:ext cx="3511217" cy="1273911"/>
            </a:xfrm>
            <a:prstGeom prst="rect">
              <a:avLst/>
            </a:prstGeom>
            <a:noFill/>
            <a:ln w="12700">
              <a:solidFill>
                <a:srgbClr val="36C2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rgbClr val="36C2B4"/>
                  </a:solidFill>
                  <a:latin typeface="Amazon Ember" panose="020B0603020204020204" pitchFamily="34" charset="0"/>
                  <a:ea typeface="Amazon Ember" panose="020B0603020204020204" pitchFamily="34" charset="0"/>
                  <a:cs typeface="Amazon Ember" panose="020B0603020204020204" pitchFamily="34" charset="0"/>
                </a:rPr>
                <a:t>Region B</a:t>
              </a:r>
            </a:p>
          </p:txBody>
        </p:sp>
        <p:pic>
          <p:nvPicPr>
            <p:cNvPr id="58" name="Graphic 57">
              <a:extLst>
                <a:ext uri="{FF2B5EF4-FFF2-40B4-BE49-F238E27FC236}">
                  <a16:creationId xmlns="" xmlns:a16="http://schemas.microsoft.com/office/drawing/2014/main" id="{79714A2B-DFDC-434A-87CA-70DDFAFD2EA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202432" y="4819322"/>
              <a:ext cx="330200" cy="330200"/>
            </a:xfrm>
            <a:prstGeom prst="rect">
              <a:avLst/>
            </a:prstGeom>
          </p:spPr>
        </p:pic>
        <p:pic>
          <p:nvPicPr>
            <p:cNvPr id="59" name="Graphic 58">
              <a:extLst>
                <a:ext uri="{FF2B5EF4-FFF2-40B4-BE49-F238E27FC236}">
                  <a16:creationId xmlns="" xmlns:a16="http://schemas.microsoft.com/office/drawing/2014/main" id="{8EC9AC57-91FD-2E44-BB0A-7DC3E0123A7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7174" y="5024449"/>
              <a:ext cx="469900" cy="469900"/>
            </a:xfrm>
            <a:prstGeom prst="rect">
              <a:avLst/>
            </a:prstGeom>
          </p:spPr>
        </p:pic>
        <p:sp>
          <p:nvSpPr>
            <p:cNvPr id="60" name="TextBox 59">
              <a:extLst>
                <a:ext uri="{FF2B5EF4-FFF2-40B4-BE49-F238E27FC236}">
                  <a16:creationId xmlns="" xmlns:a16="http://schemas.microsoft.com/office/drawing/2014/main" id="{5BE6BC40-4095-F649-B10D-93927B358556}"/>
                </a:ext>
              </a:extLst>
            </p:cNvPr>
            <p:cNvSpPr txBox="1"/>
            <p:nvPr/>
          </p:nvSpPr>
          <p:spPr>
            <a:xfrm>
              <a:off x="4757817" y="5508458"/>
              <a:ext cx="974158"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New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AMI</a:t>
              </a:r>
            </a:p>
          </p:txBody>
        </p:sp>
        <p:cxnSp>
          <p:nvCxnSpPr>
            <p:cNvPr id="61" name="Straight Arrow Connector 13">
              <a:extLst>
                <a:ext uri="{FF2B5EF4-FFF2-40B4-BE49-F238E27FC236}">
                  <a16:creationId xmlns="" xmlns:a16="http://schemas.microsoft.com/office/drawing/2014/main" id="{284DF9A9-C7C8-A54E-B8E6-D9032D010158}"/>
                </a:ext>
              </a:extLst>
            </p:cNvPr>
            <p:cNvCxnSpPr>
              <a:cxnSpLocks/>
              <a:stCxn id="50" idx="3"/>
              <a:endCxn id="59" idx="3"/>
            </p:cNvCxnSpPr>
            <p:nvPr/>
          </p:nvCxnSpPr>
          <p:spPr>
            <a:xfrm flipH="1">
              <a:off x="5487074" y="3379862"/>
              <a:ext cx="5456474" cy="1879537"/>
            </a:xfrm>
            <a:prstGeom prst="bentConnector3">
              <a:avLst>
                <a:gd name="adj1" fmla="val -41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 xmlns:a16="http://schemas.microsoft.com/office/drawing/2014/main" id="{25FADE03-1358-7D40-BF57-A8E8C7F73335}"/>
                </a:ext>
              </a:extLst>
            </p:cNvPr>
            <p:cNvSpPr txBox="1"/>
            <p:nvPr/>
          </p:nvSpPr>
          <p:spPr>
            <a:xfrm>
              <a:off x="7213464" y="4934405"/>
              <a:ext cx="3486852" cy="584775"/>
            </a:xfrm>
            <a:prstGeom prst="rect">
              <a:avLst/>
            </a:prstGeom>
            <a:noFill/>
          </p:spPr>
          <p:txBody>
            <a:bodyPr wrap="none" rtlCol="0">
              <a:spAutoFit/>
            </a:bodyPr>
            <a:lstStyle/>
            <a:p>
              <a:pPr algn="ctr"/>
              <a:r>
                <a:rPr lang="en-US" sz="1600" b="1"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Copy</a:t>
              </a: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 the AMI to any other Regions </a:t>
              </a:r>
              <a:b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rgbClr val="2D75E7"/>
                  </a:solidFill>
                  <a:latin typeface="Amazon Ember" panose="020B0603020204020204" pitchFamily="34" charset="0"/>
                  <a:ea typeface="Amazon Ember" panose="020B0603020204020204" pitchFamily="34" charset="0"/>
                  <a:cs typeface="Amazon Ember" panose="020B0603020204020204" pitchFamily="34" charset="0"/>
                </a:rPr>
                <a:t>where you want to use it</a:t>
              </a:r>
            </a:p>
          </p:txBody>
        </p:sp>
        <p:sp>
          <p:nvSpPr>
            <p:cNvPr id="69" name="Oval 68">
              <a:extLst>
                <a:ext uri="{FF2B5EF4-FFF2-40B4-BE49-F238E27FC236}">
                  <a16:creationId xmlns="" xmlns:a16="http://schemas.microsoft.com/office/drawing/2014/main" id="{B9EED663-746E-5449-9A6F-3E851AFCB1C5}"/>
                </a:ext>
              </a:extLst>
            </p:cNvPr>
            <p:cNvSpPr/>
            <p:nvPr/>
          </p:nvSpPr>
          <p:spPr>
            <a:xfrm>
              <a:off x="4919247"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70" name="Oval 69">
              <a:extLst>
                <a:ext uri="{FF2B5EF4-FFF2-40B4-BE49-F238E27FC236}">
                  <a16:creationId xmlns="" xmlns:a16="http://schemas.microsoft.com/office/drawing/2014/main" id="{A42C9383-7DF3-A947-8283-C4757DD6BABD}"/>
                </a:ext>
              </a:extLst>
            </p:cNvPr>
            <p:cNvSpPr/>
            <p:nvPr/>
          </p:nvSpPr>
          <p:spPr>
            <a:xfrm>
              <a:off x="7210183"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71" name="Oval 70">
              <a:extLst>
                <a:ext uri="{FF2B5EF4-FFF2-40B4-BE49-F238E27FC236}">
                  <a16:creationId xmlns="" xmlns:a16="http://schemas.microsoft.com/office/drawing/2014/main" id="{AB3A427B-9515-8E4F-BD5D-2FD3356AAF93}"/>
                </a:ext>
              </a:extLst>
            </p:cNvPr>
            <p:cNvSpPr/>
            <p:nvPr/>
          </p:nvSpPr>
          <p:spPr>
            <a:xfrm>
              <a:off x="9645456"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3</a:t>
              </a:r>
            </a:p>
          </p:txBody>
        </p:sp>
        <p:sp>
          <p:nvSpPr>
            <p:cNvPr id="72" name="Oval 71">
              <a:extLst>
                <a:ext uri="{FF2B5EF4-FFF2-40B4-BE49-F238E27FC236}">
                  <a16:creationId xmlns="" xmlns:a16="http://schemas.microsoft.com/office/drawing/2014/main" id="{AC64F6CB-8F0A-7847-B06C-26650879FBDD}"/>
                </a:ext>
              </a:extLst>
            </p:cNvPr>
            <p:cNvSpPr/>
            <p:nvPr/>
          </p:nvSpPr>
          <p:spPr>
            <a:xfrm>
              <a:off x="8665164" y="5443049"/>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4</a:t>
              </a:r>
            </a:p>
          </p:txBody>
        </p:sp>
        <p:sp>
          <p:nvSpPr>
            <p:cNvPr id="73" name="Content Placeholder 8">
              <a:extLst>
                <a:ext uri="{FF2B5EF4-FFF2-40B4-BE49-F238E27FC236}">
                  <a16:creationId xmlns="" xmlns:a16="http://schemas.microsoft.com/office/drawing/2014/main" id="{92E33B87-5A51-5A4F-8872-88D125B34368}"/>
                </a:ext>
              </a:extLst>
            </p:cNvPr>
            <p:cNvSpPr txBox="1">
              <a:spLocks/>
            </p:cNvSpPr>
            <p:nvPr/>
          </p:nvSpPr>
          <p:spPr>
            <a:xfrm>
              <a:off x="462600" y="1531079"/>
              <a:ext cx="1527048" cy="432397"/>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AMI</a:t>
              </a: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details</a:t>
              </a:r>
              <a:endParaRPr lang="en-US" sz="1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357782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15</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2. Select an instance type</a:t>
            </a:r>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3918856" y="1143000"/>
            <a:ext cx="8034793" cy="5291750"/>
          </a:xfrm>
        </p:spPr>
        <p:txBody>
          <a:bodyPr>
            <a:normAutofit lnSpcReduction="10000"/>
          </a:bodyPr>
          <a:lstStyle/>
          <a:p>
            <a:r>
              <a:rPr lang="en-US" sz="2000" dirty="0"/>
              <a:t>Consider your use case</a:t>
            </a:r>
          </a:p>
          <a:p>
            <a:pPr lvl="1"/>
            <a:r>
              <a:rPr lang="en-US" sz="1600" dirty="0"/>
              <a:t>How will the EC2 instance you create be used?</a:t>
            </a:r>
          </a:p>
          <a:p>
            <a:r>
              <a:rPr lang="en-US" sz="2000" dirty="0"/>
              <a:t>The </a:t>
            </a:r>
            <a:r>
              <a:rPr lang="en-US" sz="2000" b="1" dirty="0">
                <a:solidFill>
                  <a:srgbClr val="504BAB"/>
                </a:solidFill>
              </a:rPr>
              <a:t>instance type </a:t>
            </a:r>
            <a:r>
              <a:rPr lang="en-US" sz="2000" dirty="0"/>
              <a:t>that you choose determines – </a:t>
            </a:r>
          </a:p>
          <a:p>
            <a:pPr lvl="1"/>
            <a:r>
              <a:rPr lang="en-US" sz="1600" dirty="0">
                <a:solidFill>
                  <a:schemeClr val="accent6"/>
                </a:solidFill>
              </a:rPr>
              <a:t>Memory</a:t>
            </a:r>
            <a:r>
              <a:rPr lang="en-US" sz="1600" dirty="0"/>
              <a:t> (RAM)</a:t>
            </a:r>
          </a:p>
          <a:p>
            <a:pPr lvl="1"/>
            <a:r>
              <a:rPr lang="en-US" sz="1600" dirty="0">
                <a:solidFill>
                  <a:schemeClr val="accent6"/>
                </a:solidFill>
              </a:rPr>
              <a:t>Processing power</a:t>
            </a:r>
            <a:r>
              <a:rPr lang="en-US" sz="1600" dirty="0"/>
              <a:t> (CPU)</a:t>
            </a:r>
          </a:p>
          <a:p>
            <a:pPr lvl="1"/>
            <a:r>
              <a:rPr lang="en-US" sz="1600" dirty="0">
                <a:solidFill>
                  <a:schemeClr val="accent6"/>
                </a:solidFill>
              </a:rPr>
              <a:t>Disk space and disk type</a:t>
            </a:r>
            <a:r>
              <a:rPr lang="en-US" sz="1600" dirty="0"/>
              <a:t> (Storage)</a:t>
            </a:r>
          </a:p>
          <a:p>
            <a:pPr lvl="1"/>
            <a:r>
              <a:rPr lang="en-US" sz="1600" dirty="0">
                <a:solidFill>
                  <a:schemeClr val="accent6"/>
                </a:solidFill>
              </a:rPr>
              <a:t>Network performance</a:t>
            </a:r>
          </a:p>
          <a:p>
            <a:r>
              <a:rPr lang="en-US" sz="2000" dirty="0"/>
              <a:t>Instance type categories – </a:t>
            </a:r>
          </a:p>
          <a:p>
            <a:pPr lvl="1"/>
            <a:r>
              <a:rPr lang="en-US" sz="1600" dirty="0"/>
              <a:t>General purpose</a:t>
            </a:r>
          </a:p>
          <a:p>
            <a:pPr lvl="1"/>
            <a:r>
              <a:rPr lang="en-US" sz="1600" dirty="0"/>
              <a:t>Compute optimized</a:t>
            </a:r>
          </a:p>
          <a:p>
            <a:pPr lvl="1"/>
            <a:r>
              <a:rPr lang="en-US" sz="1600" dirty="0"/>
              <a:t>Memory optimized</a:t>
            </a:r>
          </a:p>
          <a:p>
            <a:pPr lvl="1"/>
            <a:r>
              <a:rPr lang="en-US" sz="1600" dirty="0"/>
              <a:t>Storage optimized</a:t>
            </a:r>
          </a:p>
          <a:p>
            <a:pPr lvl="1"/>
            <a:r>
              <a:rPr lang="en-US" sz="1600" dirty="0"/>
              <a:t>Accelerated computing</a:t>
            </a:r>
          </a:p>
          <a:p>
            <a:r>
              <a:rPr lang="en-US" sz="2000" dirty="0"/>
              <a:t>Instance types offer </a:t>
            </a:r>
            <a:r>
              <a:rPr lang="en-US" sz="2000" i="1" dirty="0"/>
              <a:t>family</a:t>
            </a:r>
            <a:r>
              <a:rPr lang="en-US" sz="2000" dirty="0"/>
              <a:t>, </a:t>
            </a:r>
            <a:r>
              <a:rPr lang="en-US" sz="2000" i="1" dirty="0"/>
              <a:t>generation</a:t>
            </a:r>
            <a:r>
              <a:rPr lang="en-US" sz="2000" dirty="0"/>
              <a:t>, and </a:t>
            </a:r>
            <a:r>
              <a:rPr lang="en-US" sz="2000" i="1" dirty="0"/>
              <a:t>size</a:t>
            </a:r>
          </a:p>
        </p:txBody>
      </p:sp>
      <p:pic>
        <p:nvPicPr>
          <p:cNvPr id="15" name="Graphic 14">
            <a:extLst>
              <a:ext uri="{FF2B5EF4-FFF2-40B4-BE49-F238E27FC236}">
                <a16:creationId xmlns="" xmlns:a16="http://schemas.microsoft.com/office/drawing/2014/main" id="{A1216070-B368-BA4C-A72C-55E738E1877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449655" y="2603810"/>
            <a:ext cx="914400" cy="914400"/>
          </a:xfrm>
          <a:prstGeom prst="rect">
            <a:avLst/>
          </a:prstGeom>
        </p:spPr>
      </p:pic>
      <p:pic>
        <p:nvPicPr>
          <p:cNvPr id="17" name="Graphic 16">
            <a:extLst>
              <a:ext uri="{FF2B5EF4-FFF2-40B4-BE49-F238E27FC236}">
                <a16:creationId xmlns="" xmlns:a16="http://schemas.microsoft.com/office/drawing/2014/main" id="{DEDE0F93-DD0F-B947-9132-039B5E2A3BD5}"/>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558660" y="2603810"/>
            <a:ext cx="914400" cy="914400"/>
          </a:xfrm>
          <a:prstGeom prst="rect">
            <a:avLst/>
          </a:prstGeom>
        </p:spPr>
      </p:pic>
      <p:sp>
        <p:nvSpPr>
          <p:cNvPr id="18" name="Content Placeholder 8">
            <a:extLst>
              <a:ext uri="{FF2B5EF4-FFF2-40B4-BE49-F238E27FC236}">
                <a16:creationId xmlns="" xmlns:a16="http://schemas.microsoft.com/office/drawing/2014/main" id="{67AD47E3-753C-6141-A00D-32EA26A67572}"/>
              </a:ext>
              <a:ext uri="{C183D7F6-B498-43B3-948B-1728B52AA6E4}">
                <adec:decorative xmlns=""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rPr>
              <a:t>Choices made using the</a:t>
            </a:r>
            <a:br>
              <a:rPr lang="en-US" sz="2000" b="1" dirty="0">
                <a:solidFill>
                  <a:srgbClr val="504BAB"/>
                </a:solidFill>
              </a:rPr>
            </a:br>
            <a:r>
              <a:rPr lang="en-US" sz="2000" b="1" dirty="0">
                <a:solidFill>
                  <a:srgbClr val="504BAB"/>
                </a:solidFill>
              </a:rPr>
              <a:t>Launch Instance Wizard:</a:t>
            </a:r>
            <a:r>
              <a:rPr lang="en-US" sz="2400" b="1" dirty="0">
                <a:solidFill>
                  <a:srgbClr val="504BAB"/>
                </a:solidFill>
              </a:rPr>
              <a:t/>
            </a:r>
            <a:br>
              <a:rPr lang="en-US" sz="2400" b="1" dirty="0">
                <a:solidFill>
                  <a:srgbClr val="504BAB"/>
                </a:solidFill>
              </a:rPr>
            </a:br>
            <a:endParaRPr lang="en-US" sz="2000" dirty="0">
              <a:solidFill>
                <a:srgbClr val="504BAB"/>
              </a:solidFill>
            </a:endParaRPr>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solidFill>
                  <a:srgbClr val="C9208A"/>
                </a:solidFill>
              </a:rPr>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1291896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CA40E56-277C-134B-A3D6-A75A2EACA733}"/>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16</a:t>
            </a:fld>
            <a:endParaRPr lang="en-US" dirty="0"/>
          </a:p>
        </p:txBody>
      </p:sp>
      <p:sp>
        <p:nvSpPr>
          <p:cNvPr id="2" name="Title 1">
            <a:extLst>
              <a:ext uri="{FF2B5EF4-FFF2-40B4-BE49-F238E27FC236}">
                <a16:creationId xmlns="" xmlns:a16="http://schemas.microsoft.com/office/drawing/2014/main" id="{12333780-451D-624F-B22F-AC4418A3F4D9}"/>
              </a:ext>
            </a:extLst>
          </p:cNvPr>
          <p:cNvSpPr>
            <a:spLocks noGrp="1"/>
          </p:cNvSpPr>
          <p:nvPr>
            <p:ph type="title"/>
          </p:nvPr>
        </p:nvSpPr>
        <p:spPr/>
        <p:txBody>
          <a:bodyPr/>
          <a:lstStyle/>
          <a:p>
            <a:r>
              <a:rPr lang="en-US" dirty="0"/>
              <a:t>EC2 instance type naming and sizes </a:t>
            </a:r>
          </a:p>
        </p:txBody>
      </p:sp>
      <p:sp>
        <p:nvSpPr>
          <p:cNvPr id="3" name="Content Placeholder 2">
            <a:extLst>
              <a:ext uri="{FF2B5EF4-FFF2-40B4-BE49-F238E27FC236}">
                <a16:creationId xmlns="" xmlns:a16="http://schemas.microsoft.com/office/drawing/2014/main" id="{908AB337-B548-BB43-B1A9-C6D782A07A67}"/>
              </a:ext>
            </a:extLst>
          </p:cNvPr>
          <p:cNvSpPr>
            <a:spLocks noGrp="1"/>
          </p:cNvSpPr>
          <p:nvPr>
            <p:ph sz="quarter" idx="21"/>
          </p:nvPr>
        </p:nvSpPr>
        <p:spPr>
          <a:xfrm>
            <a:off x="365760" y="2054284"/>
            <a:ext cx="11587890" cy="4380466"/>
          </a:xfrm>
        </p:spPr>
        <p:txBody>
          <a:bodyPr/>
          <a:lstStyle/>
          <a:p>
            <a:pPr marL="0" indent="0">
              <a:buNone/>
            </a:pPr>
            <a:r>
              <a:rPr lang="en-US" dirty="0"/>
              <a:t>Instance type naming</a:t>
            </a:r>
          </a:p>
          <a:p>
            <a:r>
              <a:rPr lang="en-US" sz="2400" dirty="0"/>
              <a:t>Example: </a:t>
            </a:r>
            <a:r>
              <a:rPr lang="en-US" sz="2400" b="1" dirty="0">
                <a:solidFill>
                  <a:srgbClr val="504BAB"/>
                </a:solidFill>
              </a:rPr>
              <a:t>t3.large</a:t>
            </a:r>
          </a:p>
          <a:p>
            <a:pPr lvl="1"/>
            <a:r>
              <a:rPr lang="en-US" sz="2000" dirty="0">
                <a:solidFill>
                  <a:schemeClr val="accent6"/>
                </a:solidFill>
              </a:rPr>
              <a:t>T</a:t>
            </a:r>
            <a:r>
              <a:rPr lang="en-US" sz="2000" dirty="0"/>
              <a:t> is the family name</a:t>
            </a:r>
          </a:p>
          <a:p>
            <a:pPr lvl="1"/>
            <a:r>
              <a:rPr lang="en-US" sz="2000" dirty="0">
                <a:solidFill>
                  <a:schemeClr val="accent6"/>
                </a:solidFill>
              </a:rPr>
              <a:t>3</a:t>
            </a:r>
            <a:r>
              <a:rPr lang="en-US" sz="2000" dirty="0"/>
              <a:t> is the generation number</a:t>
            </a:r>
          </a:p>
          <a:p>
            <a:pPr lvl="1"/>
            <a:r>
              <a:rPr lang="en-US" sz="2000" dirty="0">
                <a:solidFill>
                  <a:schemeClr val="accent6"/>
                </a:solidFill>
              </a:rPr>
              <a:t>Large</a:t>
            </a:r>
            <a:r>
              <a:rPr lang="en-US" sz="2000" dirty="0"/>
              <a:t> is the </a:t>
            </a:r>
            <a:r>
              <a:rPr lang="en-US" sz="2000" dirty="0" smtClean="0"/>
              <a:t>size</a:t>
            </a:r>
          </a:p>
          <a:p>
            <a:pPr lvl="1"/>
            <a:r>
              <a:rPr lang="en-US" sz="2000" dirty="0" smtClean="0"/>
              <a:t>Network bandwidth is </a:t>
            </a:r>
            <a:r>
              <a:rPr lang="en-US" sz="2000" dirty="0" smtClean="0">
                <a:solidFill>
                  <a:srgbClr val="333399"/>
                </a:solidFill>
              </a:rPr>
              <a:t>tied</a:t>
            </a:r>
            <a:r>
              <a:rPr lang="en-US" sz="2000" dirty="0" smtClean="0"/>
              <a:t> with instance type</a:t>
            </a:r>
            <a:endParaRPr lang="en-US" sz="2000" dirty="0"/>
          </a:p>
          <a:p>
            <a:endParaRPr lang="en-US" dirty="0"/>
          </a:p>
        </p:txBody>
      </p:sp>
      <p:sp>
        <p:nvSpPr>
          <p:cNvPr id="4" name="TextBox 3">
            <a:extLst>
              <a:ext uri="{FF2B5EF4-FFF2-40B4-BE49-F238E27FC236}">
                <a16:creationId xmlns="" xmlns:a16="http://schemas.microsoft.com/office/drawing/2014/main" id="{7DC627F5-41E0-F94E-BAA4-F82713795B51}"/>
              </a:ext>
            </a:extLst>
          </p:cNvPr>
          <p:cNvSpPr txBox="1"/>
          <p:nvPr/>
        </p:nvSpPr>
        <p:spPr>
          <a:xfrm>
            <a:off x="5900736" y="1511464"/>
            <a:ext cx="3472425" cy="461665"/>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Example instance sizes</a:t>
            </a:r>
          </a:p>
        </p:txBody>
      </p:sp>
      <p:graphicFrame>
        <p:nvGraphicFramePr>
          <p:cNvPr id="15" name="Table 14" descr="Table showing vCPU, memory, and storage details for the t3 family of instance types. t3.nano is the smallest, with 2 vCPU, 0.5GB memory. t3.2xlarge is the largest, with 8 vCPU and 32GB memory. All instance types shown are EBS-only storage type.">
            <a:extLst>
              <a:ext uri="{FF2B5EF4-FFF2-40B4-BE49-F238E27FC236}">
                <a16:creationId xmlns="" xmlns:a16="http://schemas.microsoft.com/office/drawing/2014/main" id="{85D68B97-BD85-BD42-AAF4-5E43C9CC299D}"/>
              </a:ext>
            </a:extLst>
          </p:cNvPr>
          <p:cNvGraphicFramePr>
            <a:graphicFrameLocks noGrp="1"/>
          </p:cNvGraphicFramePr>
          <p:nvPr>
            <p:extLst>
              <p:ext uri="{D42A27DB-BD31-4B8C-83A1-F6EECF244321}">
                <p14:modId xmlns:p14="http://schemas.microsoft.com/office/powerpoint/2010/main" val="234642776"/>
              </p:ext>
            </p:extLst>
          </p:nvPr>
        </p:nvGraphicFramePr>
        <p:xfrm>
          <a:off x="6007100" y="2006594"/>
          <a:ext cx="5172940" cy="4380466"/>
        </p:xfrm>
        <a:graphic>
          <a:graphicData uri="http://schemas.openxmlformats.org/drawingml/2006/table">
            <a:tbl>
              <a:tblPr firstRow="1"/>
              <a:tblGrid>
                <a:gridCol w="1261790">
                  <a:extLst>
                    <a:ext uri="{9D8B030D-6E8A-4147-A177-3AD203B41FA5}">
                      <a16:colId xmlns="" xmlns:a16="http://schemas.microsoft.com/office/drawing/2014/main" val="128153120"/>
                    </a:ext>
                  </a:extLst>
                </a:gridCol>
                <a:gridCol w="630861">
                  <a:extLst>
                    <a:ext uri="{9D8B030D-6E8A-4147-A177-3AD203B41FA5}">
                      <a16:colId xmlns="" xmlns:a16="http://schemas.microsoft.com/office/drawing/2014/main" val="1961907996"/>
                    </a:ext>
                  </a:extLst>
                </a:gridCol>
                <a:gridCol w="1345436">
                  <a:extLst>
                    <a:ext uri="{9D8B030D-6E8A-4147-A177-3AD203B41FA5}">
                      <a16:colId xmlns="" xmlns:a16="http://schemas.microsoft.com/office/drawing/2014/main" val="2912205042"/>
                    </a:ext>
                  </a:extLst>
                </a:gridCol>
                <a:gridCol w="1934853">
                  <a:extLst>
                    <a:ext uri="{9D8B030D-6E8A-4147-A177-3AD203B41FA5}">
                      <a16:colId xmlns="" xmlns:a16="http://schemas.microsoft.com/office/drawing/2014/main" val="1790498054"/>
                    </a:ext>
                  </a:extLst>
                </a:gridCol>
              </a:tblGrid>
              <a:tr h="509526">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Instance Name</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vCPU</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Memory (GB)</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 Storage</a:t>
                      </a:r>
                    </a:p>
                  </a:txBody>
                  <a:tcPr marL="25487" marR="25487" marT="25487" marB="25487" anchor="ctr">
                    <a:lnL>
                      <a:noFill/>
                    </a:lnL>
                    <a:lnR>
                      <a:noFill/>
                    </a:lnR>
                    <a:lnT>
                      <a:noFill/>
                    </a:lnT>
                    <a:lnB>
                      <a:noFill/>
                    </a:lnB>
                  </a:tcPr>
                </a:tc>
                <a:extLst>
                  <a:ext uri="{0D108BD9-81ED-4DB2-BD59-A6C34878D82A}">
                    <a16:rowId xmlns="" xmlns:a16="http://schemas.microsoft.com/office/drawing/2014/main" val="1364619955"/>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t3.nano</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0.5</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 xmlns:a16="http://schemas.microsoft.com/office/drawing/2014/main" val="283531971"/>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t3.micro</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 xmlns:a16="http://schemas.microsoft.com/office/drawing/2014/main" val="142843272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t3.small</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solidFill>
                      <a:srgbClr val="F7F7F7"/>
                    </a:solidFill>
                  </a:tcPr>
                </a:tc>
                <a:extLst>
                  <a:ext uri="{0D108BD9-81ED-4DB2-BD59-A6C34878D82A}">
                    <a16:rowId xmlns="" xmlns:a16="http://schemas.microsoft.com/office/drawing/2014/main" val="152070516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t3.medium</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 xmlns:a16="http://schemas.microsoft.com/office/drawing/2014/main" val="745104067"/>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 xmlns:a16="http://schemas.microsoft.com/office/drawing/2014/main" val="238598996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t3.xlarge</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16</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tcPr>
                </a:tc>
                <a:extLst>
                  <a:ext uri="{0D108BD9-81ED-4DB2-BD59-A6C34878D82A}">
                    <a16:rowId xmlns="" xmlns:a16="http://schemas.microsoft.com/office/drawing/2014/main" val="156383251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t3.2xlarge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32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 xmlns:a16="http://schemas.microsoft.com/office/drawing/2014/main" val="3730849886"/>
                  </a:ext>
                </a:extLst>
              </a:tr>
            </a:tbl>
          </a:graphicData>
        </a:graphic>
      </p:graphicFrame>
    </p:spTree>
    <p:custDataLst>
      <p:tags r:id="rId1"/>
    </p:custDataLst>
    <p:extLst>
      <p:ext uri="{BB962C8B-B14F-4D97-AF65-F5344CB8AC3E}">
        <p14:creationId xmlns:p14="http://schemas.microsoft.com/office/powerpoint/2010/main" val="4201556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72E78F2F-DC03-211F-5586-E865C190F9AA}"/>
              </a:ext>
            </a:extLst>
          </p:cNvPr>
          <p:cNvSpPr>
            <a:spLocks noGrp="1"/>
          </p:cNvSpPr>
          <p:nvPr>
            <p:ph type="sldNum" sz="quarter" idx="20"/>
          </p:nvPr>
        </p:nvSpPr>
        <p:spPr/>
        <p:txBody>
          <a:bodyPr/>
          <a:lstStyle/>
          <a:p>
            <a:fld id="{930176A1-BCF0-4712-97A6-6B495F55390B}" type="slidenum">
              <a:rPr lang="en-US" smtClean="0"/>
              <a:t>17</a:t>
            </a:fld>
            <a:endParaRPr lang="en-US"/>
          </a:p>
        </p:txBody>
      </p:sp>
      <p:sp>
        <p:nvSpPr>
          <p:cNvPr id="2" name="Title 1"/>
          <p:cNvSpPr>
            <a:spLocks noGrp="1"/>
          </p:cNvSpPr>
          <p:nvPr>
            <p:ph type="title"/>
          </p:nvPr>
        </p:nvSpPr>
        <p:spPr/>
        <p:txBody>
          <a:bodyPr/>
          <a:lstStyle/>
          <a:p>
            <a:r>
              <a:rPr lang="en-US" dirty="0"/>
              <a:t>Select instance type: Based on use case</a:t>
            </a:r>
          </a:p>
        </p:txBody>
      </p:sp>
      <p:graphicFrame>
        <p:nvGraphicFramePr>
          <p:cNvPr id="18" name="Table 17" descr="Chart showing instance types and use cases for each fo the Five main instance type categories."/>
          <p:cNvGraphicFramePr>
            <a:graphicFrameLocks noGrp="1"/>
          </p:cNvGraphicFramePr>
          <p:nvPr>
            <p:extLst>
              <p:ext uri="{D42A27DB-BD31-4B8C-83A1-F6EECF244321}">
                <p14:modId xmlns:p14="http://schemas.microsoft.com/office/powerpoint/2010/main" val="745412808"/>
              </p:ext>
            </p:extLst>
          </p:nvPr>
        </p:nvGraphicFramePr>
        <p:xfrm>
          <a:off x="623614" y="1715063"/>
          <a:ext cx="10955994" cy="3961836"/>
        </p:xfrm>
        <a:graphic>
          <a:graphicData uri="http://schemas.openxmlformats.org/drawingml/2006/table">
            <a:tbl>
              <a:tblPr firstRow="1" bandRow="1">
                <a:effectLst/>
                <a:tableStyleId>{5C22544A-7EE6-4342-B048-85BDC9FD1C3A}</a:tableStyleId>
              </a:tblPr>
              <a:tblGrid>
                <a:gridCol w="1825999">
                  <a:extLst>
                    <a:ext uri="{9D8B030D-6E8A-4147-A177-3AD203B41FA5}">
                      <a16:colId xmlns="" xmlns:a16="http://schemas.microsoft.com/office/drawing/2014/main" val="23915117"/>
                    </a:ext>
                  </a:extLst>
                </a:gridCol>
                <a:gridCol w="1825999">
                  <a:extLst>
                    <a:ext uri="{9D8B030D-6E8A-4147-A177-3AD203B41FA5}">
                      <a16:colId xmlns="" xmlns:a16="http://schemas.microsoft.com/office/drawing/2014/main" val="311262121"/>
                    </a:ext>
                  </a:extLst>
                </a:gridCol>
                <a:gridCol w="1825999">
                  <a:extLst>
                    <a:ext uri="{9D8B030D-6E8A-4147-A177-3AD203B41FA5}">
                      <a16:colId xmlns="" xmlns:a16="http://schemas.microsoft.com/office/drawing/2014/main" val="1971920450"/>
                    </a:ext>
                  </a:extLst>
                </a:gridCol>
                <a:gridCol w="1825999">
                  <a:extLst>
                    <a:ext uri="{9D8B030D-6E8A-4147-A177-3AD203B41FA5}">
                      <a16:colId xmlns="" xmlns:a16="http://schemas.microsoft.com/office/drawing/2014/main" val="1206149541"/>
                    </a:ext>
                  </a:extLst>
                </a:gridCol>
                <a:gridCol w="1825999">
                  <a:extLst>
                    <a:ext uri="{9D8B030D-6E8A-4147-A177-3AD203B41FA5}">
                      <a16:colId xmlns="" xmlns:a16="http://schemas.microsoft.com/office/drawing/2014/main" val="1595182195"/>
                    </a:ext>
                  </a:extLst>
                </a:gridCol>
                <a:gridCol w="1825999">
                  <a:extLst>
                    <a:ext uri="{9D8B030D-6E8A-4147-A177-3AD203B41FA5}">
                      <a16:colId xmlns="" xmlns:a16="http://schemas.microsoft.com/office/drawing/2014/main" val="1279303239"/>
                    </a:ext>
                  </a:extLst>
                </a:gridCol>
              </a:tblGrid>
              <a:tr h="1575507">
                <a:tc>
                  <a:txBody>
                    <a:bodyPr/>
                    <a:lstStyle/>
                    <a:p>
                      <a:endParaRPr lang="en-US" dirty="0">
                        <a:solidFill>
                          <a:schemeClr val="tx1"/>
                        </a:solidFill>
                        <a:latin typeface="+mn-lt"/>
                        <a:ea typeface="Amazon Ember Light" panose="020B0403020204020204" pitchFamily="34" charset="0"/>
                        <a:cs typeface="Amazon Ember Light" panose="020B0403020204020204" pitchFamily="34" charset="0"/>
                      </a:endParaRP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General</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Purpose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rgbClr val="005276"/>
                          </a:solidFill>
                          <a:latin typeface="+mn-lt"/>
                          <a:ea typeface="Amazon Ember Light" panose="020B0403020204020204" pitchFamily="34" charset="0"/>
                          <a:cs typeface="Amazon Ember Light" panose="020B0403020204020204" pitchFamily="34" charset="0"/>
                        </a:rPr>
                        <a:t/>
                      </a:r>
                      <a:br>
                        <a:rPr lang="en-US" dirty="0">
                          <a:solidFill>
                            <a:srgbClr val="005276"/>
                          </a:solidFill>
                          <a:latin typeface="+mn-lt"/>
                          <a:ea typeface="Amazon Ember Light" panose="020B0403020204020204" pitchFamily="34" charset="0"/>
                          <a:cs typeface="Amazon Ember Light" panose="020B0403020204020204" pitchFamily="34" charset="0"/>
                        </a:rPr>
                      </a:br>
                      <a:r>
                        <a:rPr lang="en-US" dirty="0">
                          <a:solidFill>
                            <a:srgbClr val="005276"/>
                          </a:solidFill>
                          <a:latin typeface="+mn-lt"/>
                          <a:ea typeface="Amazon Ember Light" panose="020B0403020204020204" pitchFamily="34" charset="0"/>
                          <a:cs typeface="Amazon Ember Light" panose="020B0403020204020204" pitchFamily="34" charset="0"/>
                        </a:rPr>
                        <a:t/>
                      </a:r>
                      <a:br>
                        <a:rPr lang="en-US" dirty="0">
                          <a:solidFill>
                            <a:srgbClr val="005276"/>
                          </a:solidFill>
                          <a:latin typeface="+mn-lt"/>
                          <a:ea typeface="Amazon Ember Light" panose="020B0403020204020204" pitchFamily="34" charset="0"/>
                          <a:cs typeface="Amazon Ember Light" panose="020B0403020204020204" pitchFamily="34" charset="0"/>
                        </a:rPr>
                      </a:br>
                      <a:r>
                        <a:rPr lang="en-US" dirty="0">
                          <a:solidFill>
                            <a:srgbClr val="005276"/>
                          </a:solidFill>
                          <a:latin typeface="+mn-lt"/>
                          <a:ea typeface="Amazon Ember Light" panose="020B0403020204020204" pitchFamily="34" charset="0"/>
                          <a:cs typeface="Amazon Ember Light" panose="020B0403020204020204" pitchFamily="34" charset="0"/>
                        </a:rPr>
                        <a:t/>
                      </a:r>
                      <a:br>
                        <a:rPr lang="en-US" dirty="0">
                          <a:solidFill>
                            <a:srgbClr val="005276"/>
                          </a:solidFill>
                          <a:latin typeface="+mn-lt"/>
                          <a:ea typeface="Amazon Ember Light" panose="020B0403020204020204" pitchFamily="34" charset="0"/>
                          <a:cs typeface="Amazon Ember Light" panose="020B0403020204020204" pitchFamily="34" charset="0"/>
                        </a:rPr>
                      </a:br>
                      <a:r>
                        <a:rPr lang="en-US" dirty="0">
                          <a:solidFill>
                            <a:srgbClr val="005276"/>
                          </a:solidFill>
                          <a:latin typeface="+mn-lt"/>
                          <a:ea typeface="Amazon Ember Light" panose="020B0403020204020204" pitchFamily="34" charset="0"/>
                          <a:cs typeface="Amazon Ember Light" panose="020B0403020204020204" pitchFamily="34" charset="0"/>
                        </a:rPr>
                        <a:t>Compute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6"/>
                          </a:solidFill>
                          <a:latin typeface="+mn-lt"/>
                          <a:ea typeface="Amazon Ember Light" panose="020B0403020204020204" pitchFamily="34" charset="0"/>
                          <a:cs typeface="Amazon Ember Light" panose="020B0403020204020204" pitchFamily="34" charset="0"/>
                        </a:rPr>
                        <a:t>Memory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rgbClr val="18AB4B"/>
                          </a:solidFill>
                          <a:latin typeface="+mn-lt"/>
                          <a:ea typeface="Amazon Ember Light" panose="020B0403020204020204" pitchFamily="34" charset="0"/>
                          <a:cs typeface="Amazon Ember Light" panose="020B0403020204020204" pitchFamily="34" charset="0"/>
                        </a:rPr>
                        <a:t/>
                      </a:r>
                      <a:br>
                        <a:rPr lang="en-US" dirty="0">
                          <a:solidFill>
                            <a:srgbClr val="18AB4B"/>
                          </a:solidFill>
                          <a:latin typeface="+mn-lt"/>
                          <a:ea typeface="Amazon Ember Light" panose="020B0403020204020204" pitchFamily="34" charset="0"/>
                          <a:cs typeface="Amazon Ember Light" panose="020B0403020204020204" pitchFamily="34" charset="0"/>
                        </a:rPr>
                      </a:br>
                      <a:r>
                        <a:rPr lang="en-US" dirty="0">
                          <a:solidFill>
                            <a:srgbClr val="18AB4B"/>
                          </a:solidFill>
                          <a:latin typeface="+mn-lt"/>
                          <a:ea typeface="Amazon Ember Light" panose="020B0403020204020204" pitchFamily="34" charset="0"/>
                          <a:cs typeface="Amazon Ember Light" panose="020B0403020204020204" pitchFamily="34" charset="0"/>
                        </a:rPr>
                        <a:t/>
                      </a:r>
                      <a:br>
                        <a:rPr lang="en-US" dirty="0">
                          <a:solidFill>
                            <a:srgbClr val="18AB4B"/>
                          </a:solidFill>
                          <a:latin typeface="+mn-lt"/>
                          <a:ea typeface="Amazon Ember Light" panose="020B0403020204020204" pitchFamily="34" charset="0"/>
                          <a:cs typeface="Amazon Ember Light" panose="020B0403020204020204" pitchFamily="34" charset="0"/>
                        </a:rPr>
                      </a:br>
                      <a:r>
                        <a:rPr lang="en-US" dirty="0">
                          <a:solidFill>
                            <a:srgbClr val="18AB4B"/>
                          </a:solidFill>
                          <a:latin typeface="+mn-lt"/>
                          <a:ea typeface="Amazon Ember Light" panose="020B0403020204020204" pitchFamily="34" charset="0"/>
                          <a:cs typeface="Amazon Ember Light" panose="020B0403020204020204" pitchFamily="34" charset="0"/>
                        </a:rPr>
                        <a:t/>
                      </a:r>
                      <a:br>
                        <a:rPr lang="en-US" dirty="0">
                          <a:solidFill>
                            <a:srgbClr val="18AB4B"/>
                          </a:solidFill>
                          <a:latin typeface="+mn-lt"/>
                          <a:ea typeface="Amazon Ember Light" panose="020B0403020204020204" pitchFamily="34" charset="0"/>
                          <a:cs typeface="Amazon Ember Light" panose="020B0403020204020204" pitchFamily="34" charset="0"/>
                        </a:rPr>
                      </a:br>
                      <a:r>
                        <a:rPr lang="en-US" dirty="0">
                          <a:solidFill>
                            <a:srgbClr val="18AB4B"/>
                          </a:solidFill>
                          <a:latin typeface="+mn-lt"/>
                          <a:ea typeface="Amazon Ember Light" panose="020B0403020204020204" pitchFamily="34" charset="0"/>
                          <a:cs typeface="Amazon Ember Light" panose="020B0403020204020204" pitchFamily="34" charset="0"/>
                        </a:rPr>
                        <a:t>Accelerated Computing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2"/>
                          </a:solidFill>
                          <a:latin typeface="+mn-lt"/>
                          <a:ea typeface="Amazon Ember Light" panose="020B0403020204020204" pitchFamily="34" charset="0"/>
                          <a:cs typeface="Amazon Ember Light" panose="020B0403020204020204" pitchFamily="34" charset="0"/>
                        </a:rPr>
                        <a:t/>
                      </a: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5"/>
                          </a:solidFill>
                          <a:latin typeface="+mn-lt"/>
                          <a:ea typeface="Amazon Ember Light" panose="020B0403020204020204" pitchFamily="34" charset="0"/>
                          <a:cs typeface="Amazon Ember Light" panose="020B0403020204020204" pitchFamily="34" charset="0"/>
                        </a:rPr>
                        <a:t>Storage Optimized</a:t>
                      </a:r>
                    </a:p>
                  </a:txBody>
                  <a:tcPr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383955339"/>
                  </a:ext>
                </a:extLst>
              </a:tr>
              <a:tr h="1280100">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Instance</a:t>
                      </a:r>
                      <a:r>
                        <a:rPr lang="en-US" b="1" baseline="0" dirty="0">
                          <a:solidFill>
                            <a:schemeClr val="bg1"/>
                          </a:solidFill>
                          <a:latin typeface="+mn-lt"/>
                          <a:ea typeface="Amazon Ember Light" panose="020B0403020204020204" pitchFamily="34" charset="0"/>
                          <a:cs typeface="Amazon Ember Light" panose="020B0403020204020204" pitchFamily="34" charset="0"/>
                        </a:rPr>
                        <a:t> T</a:t>
                      </a:r>
                      <a:r>
                        <a:rPr lang="en-US" b="1" dirty="0">
                          <a:solidFill>
                            <a:schemeClr val="bg1"/>
                          </a:solidFill>
                          <a:latin typeface="+mn-lt"/>
                          <a:ea typeface="Amazon Ember Light" panose="020B0403020204020204" pitchFamily="34" charset="0"/>
                          <a:cs typeface="Amazon Ember Light" panose="020B0403020204020204" pitchFamily="34" charset="0"/>
                        </a:rPr>
                        <a:t>ypes</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a1, m4, m5,</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t2, t3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rgbClr val="005276"/>
                          </a:solidFill>
                          <a:latin typeface="+mn-lt"/>
                          <a:ea typeface="Amazon Ember Light" panose="020B0403020204020204" pitchFamily="34" charset="0"/>
                          <a:cs typeface="Amazon Ember Light" panose="020B0403020204020204" pitchFamily="34" charset="0"/>
                        </a:rPr>
                        <a:t>c4, c5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r4, r5,</a:t>
                      </a:r>
                      <a:br>
                        <a:rPr lang="en-US" sz="1800" b="1" kern="1200" dirty="0">
                          <a:solidFill>
                            <a:schemeClr val="accent6"/>
                          </a:solidFill>
                          <a:latin typeface="+mn-lt"/>
                          <a:ea typeface="Amazon Ember Light" panose="020B0403020204020204" pitchFamily="34" charset="0"/>
                          <a:cs typeface="Amazon Ember Light" panose="020B0403020204020204" pitchFamily="34" charset="0"/>
                        </a:rPr>
                      </a:br>
                      <a:r>
                        <a:rPr lang="en-US" sz="1800" b="1" kern="1200" dirty="0">
                          <a:solidFill>
                            <a:schemeClr val="accent6"/>
                          </a:solidFill>
                          <a:latin typeface="+mn-lt"/>
                          <a:ea typeface="Amazon Ember Light" panose="020B0403020204020204" pitchFamily="34" charset="0"/>
                          <a:cs typeface="Amazon Ember Light" panose="020B0403020204020204" pitchFamily="34" charset="0"/>
                        </a:rPr>
                        <a:t>x1, z1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rgbClr val="18AB4B"/>
                          </a:solidFill>
                          <a:latin typeface="+mn-lt"/>
                          <a:ea typeface="Amazon Ember Light" panose="020B0403020204020204" pitchFamily="34" charset="0"/>
                          <a:cs typeface="Amazon Ember Light" panose="020B0403020204020204" pitchFamily="34" charset="0"/>
                        </a:rPr>
                        <a:t>f1, g3, g4, </a:t>
                      </a:r>
                      <a:br>
                        <a:rPr lang="en-US" sz="1800" b="1" kern="1200" dirty="0">
                          <a:solidFill>
                            <a:srgbClr val="18AB4B"/>
                          </a:solidFill>
                          <a:latin typeface="+mn-lt"/>
                          <a:ea typeface="Amazon Ember Light" panose="020B0403020204020204" pitchFamily="34" charset="0"/>
                          <a:cs typeface="Amazon Ember Light" panose="020B0403020204020204" pitchFamily="34" charset="0"/>
                        </a:rPr>
                      </a:br>
                      <a:r>
                        <a:rPr lang="en-US" sz="1800" b="1" kern="1200" dirty="0">
                          <a:solidFill>
                            <a:srgbClr val="18AB4B"/>
                          </a:solidFill>
                          <a:latin typeface="+mn-lt"/>
                          <a:ea typeface="Amazon Ember Light" panose="020B0403020204020204" pitchFamily="34" charset="0"/>
                          <a:cs typeface="Amazon Ember Light" panose="020B0403020204020204" pitchFamily="34" charset="0"/>
                        </a:rPr>
                        <a:t>p2, p3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d2, h1, i3</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322675248"/>
                  </a:ext>
                </a:extLst>
              </a:tr>
              <a:tr h="1106229">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Use Case</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Broad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rgbClr val="005276"/>
                          </a:solidFill>
                          <a:latin typeface="+mn-lt"/>
                          <a:ea typeface="Amazon Ember Light" panose="020B0403020204020204" pitchFamily="34" charset="0"/>
                          <a:cs typeface="Amazon Ember Light" panose="020B0403020204020204" pitchFamily="34" charset="0"/>
                        </a:rPr>
                        <a:t>High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In-memory databases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rgbClr val="18AB4B"/>
                          </a:solidFill>
                          <a:latin typeface="+mn-lt"/>
                          <a:ea typeface="Amazon Ember Light" panose="020B0403020204020204" pitchFamily="34" charset="0"/>
                          <a:cs typeface="Amazon Ember Light" panose="020B0403020204020204" pitchFamily="34" charset="0"/>
                        </a:rPr>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Distributed file systems</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33801933"/>
                  </a:ext>
                </a:extLst>
              </a:tr>
            </a:tbl>
          </a:graphicData>
        </a:graphic>
      </p:graphicFrame>
      <p:pic>
        <p:nvPicPr>
          <p:cNvPr id="3" name="Picture 2">
            <a:extLs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0788" y="1770706"/>
            <a:ext cx="788684" cy="784929"/>
          </a:xfrm>
          <a:prstGeom prst="rect">
            <a:avLst/>
          </a:prstGeom>
        </p:spPr>
      </p:pic>
      <p:pic>
        <p:nvPicPr>
          <p:cNvPr id="4" name="Picture 3">
            <a:extLst>
              <a:ext uri="{C183D7F6-B498-43B3-948B-1728B52AA6E4}">
                <adec:decorative xmlns="" xmlns:adec="http://schemas.microsoft.com/office/drawing/2017/decorative" val="1"/>
              </a:ext>
            </a:extLst>
          </p:cNvPr>
          <p:cNvPicPr>
            <a:picLocks noChangeAspect="1"/>
          </p:cNvPicPr>
          <p:nvPr/>
        </p:nvPicPr>
        <p:blipFill>
          <a:blip r:embed="rId5">
            <a:duotone>
              <a:schemeClr val="accent2">
                <a:shade val="45000"/>
                <a:satMod val="135000"/>
              </a:schemeClr>
              <a:prstClr val="white"/>
            </a:duotone>
          </a:blip>
          <a:stretch>
            <a:fillRect/>
          </a:stretch>
        </p:blipFill>
        <p:spPr>
          <a:xfrm>
            <a:off x="4900318" y="1829915"/>
            <a:ext cx="676866" cy="666511"/>
          </a:xfrm>
          <a:prstGeom prst="rect">
            <a:avLst/>
          </a:prstGeom>
          <a:ln>
            <a:solidFill>
              <a:srgbClr val="7E93EE"/>
            </a:solidFill>
          </a:ln>
        </p:spPr>
      </p:pic>
      <p:pic>
        <p:nvPicPr>
          <p:cNvPr id="6" name="Picture 5">
            <a:extLst>
              <a:ext uri="{C183D7F6-B498-43B3-948B-1728B52AA6E4}">
                <adec:decorative xmlns="" xmlns:adec="http://schemas.microsoft.com/office/drawing/2017/decorative" val="1"/>
              </a:ext>
            </a:extLst>
          </p:cNvPr>
          <p:cNvPicPr>
            <a:picLocks noChangeAspect="1"/>
          </p:cNvPicPr>
          <p:nvPr/>
        </p:nvPicPr>
        <p:blipFill>
          <a:blip r:embed="rId6">
            <a:duotone>
              <a:schemeClr val="accent6">
                <a:shade val="45000"/>
                <a:satMod val="135000"/>
              </a:schemeClr>
              <a:prstClr val="white"/>
            </a:duotone>
          </a:blip>
          <a:stretch>
            <a:fillRect/>
          </a:stretch>
        </p:blipFill>
        <p:spPr>
          <a:xfrm rot="1800000">
            <a:off x="6615916" y="2011899"/>
            <a:ext cx="914400" cy="302542"/>
          </a:xfrm>
          <a:prstGeom prst="rect">
            <a:avLst/>
          </a:prstGeom>
        </p:spPr>
      </p:pic>
      <p:pic>
        <p:nvPicPr>
          <p:cNvPr id="8" name="Picture 7">
            <a:extLst>
              <a:ext uri="{C183D7F6-B498-43B3-948B-1728B52AA6E4}">
                <adec:decorative xmlns="" xmlns:adec="http://schemas.microsoft.com/office/drawing/2017/decorative" val="1"/>
              </a:ext>
            </a:extLst>
          </p:cNvPr>
          <p:cNvPicPr>
            <a:picLocks noChangeAspect="1"/>
          </p:cNvPicPr>
          <p:nvPr/>
        </p:nvPicPr>
        <p:blipFill>
          <a:blip r:embed="rId7" cstate="print">
            <a:duotone>
              <a:srgbClr val="ADE422">
                <a:shade val="45000"/>
                <a:satMod val="135000"/>
              </a:srgbClr>
              <a:prstClr val="white"/>
            </a:duotone>
            <a:extLst>
              <a:ext uri="{BEBA8EAE-BF5A-486C-A8C5-ECC9F3942E4B}">
                <a14:imgProps xmlns:a14="http://schemas.microsoft.com/office/drawing/2010/main">
                  <a14:imgLayer r:embed="rId8">
                    <a14:imgEffect>
                      <a14:colorTemperature colorTemp="655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525560" y="1826900"/>
            <a:ext cx="646612" cy="672541"/>
          </a:xfrm>
          <a:prstGeom prst="rect">
            <a:avLst/>
          </a:prstGeom>
          <a:ln>
            <a:solidFill>
              <a:srgbClr val="18AB4B"/>
            </a:solidFill>
          </a:ln>
          <a:effectLst>
            <a:outerShdw blurRad="25400" sx="109000" sy="109000" algn="ctr" rotWithShape="0">
              <a:schemeClr val="accent4"/>
            </a:outerShdw>
          </a:effectLst>
        </p:spPr>
      </p:pic>
      <p:sp>
        <p:nvSpPr>
          <p:cNvPr id="9" name="Flowchart: Magnetic Disk 8">
            <a:extLst>
              <a:ext uri="{C183D7F6-B498-43B3-948B-1728B52AA6E4}">
                <adec:decorative xmlns="" xmlns:adec="http://schemas.microsoft.com/office/drawing/2017/decorative" val="1"/>
              </a:ext>
            </a:extLst>
          </p:cNvPr>
          <p:cNvSpPr/>
          <p:nvPr/>
        </p:nvSpPr>
        <p:spPr bwMode="auto">
          <a:xfrm>
            <a:off x="10392472" y="1941641"/>
            <a:ext cx="583762" cy="502990"/>
          </a:xfrm>
          <a:prstGeom prst="flowChartMagneticDisk">
            <a:avLst/>
          </a:prstGeom>
          <a:solidFill>
            <a:schemeClr val="bg1"/>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332426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16415660-59B9-0B40-8EB4-FCFA4FAD4445}"/>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18</a:t>
            </a:fld>
            <a:endParaRPr lang="en-US" dirty="0"/>
          </a:p>
        </p:txBody>
      </p:sp>
      <p:sp>
        <p:nvSpPr>
          <p:cNvPr id="2" name="Title 1">
            <a:extLst>
              <a:ext uri="{FF2B5EF4-FFF2-40B4-BE49-F238E27FC236}">
                <a16:creationId xmlns="" xmlns:a16="http://schemas.microsoft.com/office/drawing/2014/main" id="{89186C32-A663-C14D-B3FB-2ECC7C5A18D0}"/>
              </a:ext>
            </a:extLst>
          </p:cNvPr>
          <p:cNvSpPr>
            <a:spLocks noGrp="1"/>
          </p:cNvSpPr>
          <p:nvPr>
            <p:ph type="title"/>
          </p:nvPr>
        </p:nvSpPr>
        <p:spPr/>
        <p:txBody>
          <a:bodyPr/>
          <a:lstStyle/>
          <a:p>
            <a:r>
              <a:rPr lang="en-US" dirty="0"/>
              <a:t>Instance types: Networking features</a:t>
            </a:r>
          </a:p>
        </p:txBody>
      </p:sp>
      <p:sp>
        <p:nvSpPr>
          <p:cNvPr id="5" name="Content Placeholder 4">
            <a:extLst>
              <a:ext uri="{FF2B5EF4-FFF2-40B4-BE49-F238E27FC236}">
                <a16:creationId xmlns="" xmlns:a16="http://schemas.microsoft.com/office/drawing/2014/main" id="{1534AA6B-5585-0846-BA9B-453EBFB931D5}"/>
              </a:ext>
            </a:extLst>
          </p:cNvPr>
          <p:cNvSpPr>
            <a:spLocks noGrp="1"/>
          </p:cNvSpPr>
          <p:nvPr>
            <p:ph sz="quarter" idx="21"/>
          </p:nvPr>
        </p:nvSpPr>
        <p:spPr/>
        <p:txBody>
          <a:bodyPr/>
          <a:lstStyle/>
          <a:p>
            <a:pPr algn="just"/>
            <a:r>
              <a:rPr lang="en-US" sz="2400" dirty="0"/>
              <a:t>The network bandwidth (Gbps) varies by instance type</a:t>
            </a:r>
            <a:r>
              <a:rPr lang="en-US" sz="2400" dirty="0" smtClean="0"/>
              <a:t>.</a:t>
            </a:r>
            <a:endParaRPr lang="en-US" sz="2000" dirty="0"/>
          </a:p>
          <a:p>
            <a:pPr algn="just"/>
            <a:r>
              <a:rPr lang="en-US" sz="2400" dirty="0"/>
              <a:t>To maximize networking and bandwidth performance of your instance type:</a:t>
            </a:r>
          </a:p>
          <a:p>
            <a:pPr lvl="1" algn="just"/>
            <a:r>
              <a:rPr lang="en-US" sz="2000" dirty="0"/>
              <a:t>If you have </a:t>
            </a:r>
            <a:r>
              <a:rPr lang="en-US" sz="2000" dirty="0">
                <a:solidFill>
                  <a:srgbClr val="333399"/>
                </a:solidFill>
              </a:rPr>
              <a:t>interdependent instances</a:t>
            </a:r>
            <a:r>
              <a:rPr lang="en-US" sz="2000" dirty="0"/>
              <a:t>, launch them into a </a:t>
            </a:r>
            <a:r>
              <a:rPr lang="en-US" sz="2000" b="1" dirty="0">
                <a:solidFill>
                  <a:srgbClr val="504BAB"/>
                </a:solidFill>
              </a:rPr>
              <a:t>cluster placement </a:t>
            </a:r>
            <a:r>
              <a:rPr lang="en-US" sz="2000" b="1" dirty="0" smtClean="0">
                <a:solidFill>
                  <a:srgbClr val="504BAB"/>
                </a:solidFill>
              </a:rPr>
              <a:t>group</a:t>
            </a:r>
            <a:r>
              <a:rPr lang="en-US" sz="2000" dirty="0" smtClean="0"/>
              <a:t>.</a:t>
            </a:r>
          </a:p>
          <a:p>
            <a:pPr lvl="2" algn="just"/>
            <a:r>
              <a:rPr lang="en-US" sz="1800" dirty="0" smtClean="0"/>
              <a:t>For </a:t>
            </a:r>
            <a:r>
              <a:rPr lang="en-US" sz="1800" dirty="0"/>
              <a:t>example, you might specify that three instances should all be deployed in the </a:t>
            </a:r>
            <a:r>
              <a:rPr lang="en-US" sz="1800" dirty="0">
                <a:solidFill>
                  <a:srgbClr val="333399"/>
                </a:solidFill>
              </a:rPr>
              <a:t>same Availability Zone </a:t>
            </a:r>
            <a:r>
              <a:rPr lang="en-US" sz="1800" dirty="0"/>
              <a:t>to ensure lower network latency and higher network throughput between instances. </a:t>
            </a:r>
          </a:p>
          <a:p>
            <a:pPr lvl="1" algn="just"/>
            <a:r>
              <a:rPr lang="en-US" sz="2000" dirty="0"/>
              <a:t>Enable enhanced networking. </a:t>
            </a:r>
          </a:p>
          <a:p>
            <a:pPr algn="just"/>
            <a:r>
              <a:rPr lang="en-US" sz="2400" dirty="0"/>
              <a:t>Enhanced networking types are supported on most instance types.</a:t>
            </a:r>
          </a:p>
          <a:p>
            <a:pPr lvl="1" algn="just"/>
            <a:r>
              <a:rPr lang="en-US" sz="2000" dirty="0"/>
              <a:t>See the </a:t>
            </a:r>
            <a:r>
              <a:rPr lang="en-US" sz="2000" dirty="0">
                <a:hlinkClick r:id="rId4"/>
              </a:rPr>
              <a:t>Networking and Storage Features</a:t>
            </a:r>
            <a:r>
              <a:rPr lang="en-US" sz="2000" dirty="0"/>
              <a:t> documentation for details.</a:t>
            </a:r>
          </a:p>
          <a:p>
            <a:pPr algn="just"/>
            <a:r>
              <a:rPr lang="en-US" sz="2400" dirty="0"/>
              <a:t>Enhanced networking types – </a:t>
            </a:r>
          </a:p>
          <a:p>
            <a:pPr lvl="1" algn="just"/>
            <a:r>
              <a:rPr lang="en-US" sz="2000" b="1" dirty="0">
                <a:solidFill>
                  <a:srgbClr val="504BAB"/>
                </a:solidFill>
              </a:rPr>
              <a:t>Elastic Network Adapter (ENA): </a:t>
            </a:r>
            <a:r>
              <a:rPr lang="en-US" sz="2000" dirty="0"/>
              <a:t>Supports network speeds of up to 100 Gbps.</a:t>
            </a:r>
          </a:p>
          <a:p>
            <a:pPr lvl="1" algn="just"/>
            <a:r>
              <a:rPr lang="en-US" sz="2000" b="1" dirty="0">
                <a:solidFill>
                  <a:srgbClr val="504BAB"/>
                </a:solidFill>
              </a:rPr>
              <a:t>Intel 82599 Virtual Function interface: </a:t>
            </a:r>
            <a:r>
              <a:rPr lang="en-US" sz="2000" dirty="0"/>
              <a:t>Supports network speeds of up to 10 Gbps.</a:t>
            </a:r>
          </a:p>
          <a:p>
            <a:pPr algn="just"/>
            <a:endParaRPr lang="en-US" sz="2400" dirty="0"/>
          </a:p>
          <a:p>
            <a:pPr algn="just"/>
            <a:endParaRPr lang="en-US" sz="2400" dirty="0"/>
          </a:p>
        </p:txBody>
      </p:sp>
    </p:spTree>
    <p:custDataLst>
      <p:tags r:id="rId1"/>
    </p:custDataLst>
    <p:extLst>
      <p:ext uri="{BB962C8B-B14F-4D97-AF65-F5344CB8AC3E}">
        <p14:creationId xmlns:p14="http://schemas.microsoft.com/office/powerpoint/2010/main" val="1532284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19</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3. Specify network settings</a:t>
            </a:r>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3958882" y="1143000"/>
            <a:ext cx="7994768" cy="5291750"/>
          </a:xfrm>
        </p:spPr>
        <p:txBody>
          <a:bodyPr/>
          <a:lstStyle/>
          <a:p>
            <a:r>
              <a:rPr lang="en-US" sz="2000" dirty="0"/>
              <a:t>Where should the instance be deployed? </a:t>
            </a:r>
          </a:p>
          <a:p>
            <a:pPr lvl="1"/>
            <a:r>
              <a:rPr lang="en-US" sz="1800" dirty="0"/>
              <a:t>Identify the </a:t>
            </a:r>
            <a:r>
              <a:rPr lang="en-US" sz="1800" b="1" dirty="0">
                <a:solidFill>
                  <a:srgbClr val="504BAB"/>
                </a:solidFill>
              </a:rPr>
              <a:t>VPC</a:t>
            </a:r>
            <a:r>
              <a:rPr lang="en-US" sz="1800" dirty="0"/>
              <a:t> and optionally the </a:t>
            </a:r>
            <a:r>
              <a:rPr lang="en-US" sz="1800" b="1" dirty="0">
                <a:solidFill>
                  <a:srgbClr val="504BAB"/>
                </a:solidFill>
              </a:rPr>
              <a:t>subnet</a:t>
            </a:r>
            <a:endParaRPr lang="en-US" sz="1600" b="1" dirty="0">
              <a:solidFill>
                <a:srgbClr val="504BAB"/>
              </a:solidFill>
            </a:endParaRPr>
          </a:p>
          <a:p>
            <a:r>
              <a:rPr lang="en-US" sz="2000" dirty="0"/>
              <a:t>Should a </a:t>
            </a:r>
            <a:r>
              <a:rPr lang="en-US" sz="2000" b="1" dirty="0">
                <a:solidFill>
                  <a:srgbClr val="504BAB"/>
                </a:solidFill>
              </a:rPr>
              <a:t>public IP address</a:t>
            </a:r>
            <a:r>
              <a:rPr lang="en-US" sz="2000" dirty="0">
                <a:solidFill>
                  <a:srgbClr val="504BAB"/>
                </a:solidFill>
              </a:rPr>
              <a:t> </a:t>
            </a:r>
            <a:r>
              <a:rPr lang="en-US" sz="2000" dirty="0"/>
              <a:t>be automatically assigned?</a:t>
            </a:r>
          </a:p>
          <a:p>
            <a:pPr lvl="1"/>
            <a:r>
              <a:rPr lang="en-US" sz="1800" dirty="0"/>
              <a:t>To make it </a:t>
            </a:r>
            <a:r>
              <a:rPr lang="en-US" sz="1800" dirty="0" smtClean="0"/>
              <a:t>internet-accessible</a:t>
            </a:r>
          </a:p>
          <a:p>
            <a:pPr lvl="1"/>
            <a:endParaRPr lang="en-US" sz="1800" dirty="0"/>
          </a:p>
        </p:txBody>
      </p:sp>
      <p:grpSp>
        <p:nvGrpSpPr>
          <p:cNvPr id="3" name="Group 2" descr="Architectural diagram showing that an instance was deployed in a public subnet in a VPC in AZ1 in a particular region.">
            <a:extLst>
              <a:ext uri="{FF2B5EF4-FFF2-40B4-BE49-F238E27FC236}">
                <a16:creationId xmlns="" xmlns:a16="http://schemas.microsoft.com/office/drawing/2014/main" id="{9C812D3B-DC06-F44F-A55A-CFAE4B6472DA}"/>
              </a:ext>
            </a:extLst>
          </p:cNvPr>
          <p:cNvGrpSpPr/>
          <p:nvPr/>
        </p:nvGrpSpPr>
        <p:grpSpPr>
          <a:xfrm>
            <a:off x="3958882" y="3141712"/>
            <a:ext cx="6509465" cy="3321233"/>
            <a:chOff x="3958882" y="3141712"/>
            <a:chExt cx="6509465" cy="3321233"/>
          </a:xfrm>
        </p:grpSpPr>
        <p:grpSp>
          <p:nvGrpSpPr>
            <p:cNvPr id="28" name="Group 27">
              <a:extLst>
                <a:ext uri="{FF2B5EF4-FFF2-40B4-BE49-F238E27FC236}">
                  <a16:creationId xmlns="" xmlns:a16="http://schemas.microsoft.com/office/drawing/2014/main" id="{4E1E8520-ABE7-CE43-A9F1-F1F4F143427A}"/>
                </a:ext>
              </a:extLst>
            </p:cNvPr>
            <p:cNvGrpSpPr/>
            <p:nvPr/>
          </p:nvGrpSpPr>
          <p:grpSpPr>
            <a:xfrm>
              <a:off x="6071552" y="3141712"/>
              <a:ext cx="4396795" cy="3321233"/>
              <a:chOff x="1814433" y="1837766"/>
              <a:chExt cx="4396795" cy="3321233"/>
            </a:xfrm>
          </p:grpSpPr>
          <p:sp>
            <p:nvSpPr>
              <p:cNvPr id="29" name="Rectangle 28">
                <a:extLst>
                  <a:ext uri="{FF2B5EF4-FFF2-40B4-BE49-F238E27FC236}">
                    <a16:creationId xmlns="" xmlns:a16="http://schemas.microsoft.com/office/drawing/2014/main" id="{AAC9C977-A33F-DD40-88FA-3DCB66DC5CAE}"/>
                  </a:ext>
                </a:extLst>
              </p:cNvPr>
              <p:cNvSpPr/>
              <p:nvPr/>
            </p:nvSpPr>
            <p:spPr>
              <a:xfrm>
                <a:off x="2348313" y="2783673"/>
                <a:ext cx="3617589" cy="195559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0" name="Rectangle 29">
                <a:extLst>
                  <a:ext uri="{FF2B5EF4-FFF2-40B4-BE49-F238E27FC236}">
                    <a16:creationId xmlns="" xmlns:a16="http://schemas.microsoft.com/office/drawing/2014/main" id="{12A5AF53-D605-DD4B-8559-6F8F5EB39F66}"/>
                  </a:ext>
                </a:extLst>
              </p:cNvPr>
              <p:cNvSpPr/>
              <p:nvPr/>
            </p:nvSpPr>
            <p:spPr>
              <a:xfrm>
                <a:off x="1814433" y="1837766"/>
                <a:ext cx="4396795" cy="33212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1" name="Rectangle 30">
                <a:extLst>
                  <a:ext uri="{FF2B5EF4-FFF2-40B4-BE49-F238E27FC236}">
                    <a16:creationId xmlns="" xmlns:a16="http://schemas.microsoft.com/office/drawing/2014/main" id="{466D2EDB-63E9-DD41-97E3-EFFBF7198E7A}"/>
                  </a:ext>
                </a:extLst>
              </p:cNvPr>
              <p:cNvSpPr/>
              <p:nvPr/>
            </p:nvSpPr>
            <p:spPr>
              <a:xfrm>
                <a:off x="2663964" y="2461490"/>
                <a:ext cx="1602882" cy="2378138"/>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36C2B4"/>
                    </a:solidFill>
                  </a:rPr>
                  <a:t>Availability Zone 1</a:t>
                </a:r>
              </a:p>
            </p:txBody>
          </p:sp>
          <p:pic>
            <p:nvPicPr>
              <p:cNvPr id="32" name="Graphic 31">
                <a:extLst>
                  <a:ext uri="{FF2B5EF4-FFF2-40B4-BE49-F238E27FC236}">
                    <a16:creationId xmlns="" xmlns:a16="http://schemas.microsoft.com/office/drawing/2014/main" id="{71EA166C-D64F-1F4E-B3C2-3D748AEA48C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814433" y="1837766"/>
                <a:ext cx="277535" cy="277535"/>
              </a:xfrm>
              <a:prstGeom prst="rect">
                <a:avLst/>
              </a:prstGeom>
            </p:spPr>
          </p:pic>
          <p:pic>
            <p:nvPicPr>
              <p:cNvPr id="33" name="Graphic 32">
                <a:extLst>
                  <a:ext uri="{FF2B5EF4-FFF2-40B4-BE49-F238E27FC236}">
                    <a16:creationId xmlns="" xmlns:a16="http://schemas.microsoft.com/office/drawing/2014/main" id="{0B1501F4-AD0B-4A40-8C97-AC1E2135C7C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348313" y="2783673"/>
                <a:ext cx="277535" cy="277535"/>
              </a:xfrm>
              <a:prstGeom prst="rect">
                <a:avLst/>
              </a:prstGeom>
            </p:spPr>
          </p:pic>
          <p:sp>
            <p:nvSpPr>
              <p:cNvPr id="34" name="Rectangle 33">
                <a:extLst>
                  <a:ext uri="{FF2B5EF4-FFF2-40B4-BE49-F238E27FC236}">
                    <a16:creationId xmlns="" xmlns:a16="http://schemas.microsoft.com/office/drawing/2014/main" id="{C57F04B8-7C55-1F4A-A9AC-73E93897EC7E}"/>
                  </a:ext>
                </a:extLst>
              </p:cNvPr>
              <p:cNvSpPr/>
              <p:nvPr/>
            </p:nvSpPr>
            <p:spPr>
              <a:xfrm>
                <a:off x="4384628" y="2461489"/>
                <a:ext cx="1485100" cy="2378139"/>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36C2B4"/>
                    </a:solidFill>
                  </a:rPr>
                  <a:t>Availability Zone 2</a:t>
                </a:r>
              </a:p>
            </p:txBody>
          </p:sp>
          <p:pic>
            <p:nvPicPr>
              <p:cNvPr id="35" name="Graphic 34">
                <a:extLst>
                  <a:ext uri="{FF2B5EF4-FFF2-40B4-BE49-F238E27FC236}">
                    <a16:creationId xmlns="" xmlns:a16="http://schemas.microsoft.com/office/drawing/2014/main" id="{94FC23A4-BF5D-C149-B612-3784B38E9298}"/>
                  </a:ext>
                  <a:ext uri="{C183D7F6-B498-43B3-948B-1728B52AA6E4}">
                    <adec:decorative xmlns="" xmlns:adec="http://schemas.microsoft.com/office/drawing/2017/decorative" val="0"/>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326820" y="3371310"/>
                <a:ext cx="394953" cy="394953"/>
              </a:xfrm>
              <a:prstGeom prst="rect">
                <a:avLst/>
              </a:prstGeom>
            </p:spPr>
          </p:pic>
          <p:sp>
            <p:nvSpPr>
              <p:cNvPr id="36" name="TextBox 35">
                <a:extLst>
                  <a:ext uri="{FF2B5EF4-FFF2-40B4-BE49-F238E27FC236}">
                    <a16:creationId xmlns="" xmlns:a16="http://schemas.microsoft.com/office/drawing/2014/main" id="{D2CD9111-3B04-8F40-8DE9-2DF14061E583}"/>
                  </a:ext>
                </a:extLst>
              </p:cNvPr>
              <p:cNvSpPr txBox="1"/>
              <p:nvPr/>
            </p:nvSpPr>
            <p:spPr>
              <a:xfrm>
                <a:off x="2781746" y="3790403"/>
                <a:ext cx="1485100" cy="276999"/>
              </a:xfrm>
              <a:prstGeom prst="rect">
                <a:avLst/>
              </a:prstGeom>
              <a:noFill/>
            </p:spPr>
            <p:txBody>
              <a:bodyPr wrap="square" rtlCol="0">
                <a:spAutoFit/>
              </a:bodyPr>
              <a:lstStyle/>
              <a:p>
                <a:pPr algn="ctr"/>
                <a:r>
                  <a:rPr lang="en-US" sz="1200" dirty="0">
                    <a:solidFill>
                      <a:srgbClr val="232F3E"/>
                    </a:solidFill>
                  </a:rPr>
                  <a:t>Instance</a:t>
                </a:r>
              </a:p>
            </p:txBody>
          </p:sp>
          <p:sp>
            <p:nvSpPr>
              <p:cNvPr id="37" name="Rectangle 36">
                <a:extLst>
                  <a:ext uri="{FF2B5EF4-FFF2-40B4-BE49-F238E27FC236}">
                    <a16:creationId xmlns="" xmlns:a16="http://schemas.microsoft.com/office/drawing/2014/main" id="{775DD1B9-F9C8-D240-924B-52CEDC746E3C}"/>
                  </a:ext>
                  <a:ext uri="{C183D7F6-B498-43B3-948B-1728B52AA6E4}">
                    <adec:decorative xmlns="" xmlns:adec="http://schemas.microsoft.com/office/drawing/2017/decorative" val="1"/>
                  </a:ext>
                </a:extLst>
              </p:cNvPr>
              <p:cNvSpPr/>
              <p:nvPr/>
            </p:nvSpPr>
            <p:spPr>
              <a:xfrm>
                <a:off x="2748294" y="3109633"/>
                <a:ext cx="1406263" cy="94238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38" name="Rectangle 37">
                <a:extLst>
                  <a:ext uri="{FF2B5EF4-FFF2-40B4-BE49-F238E27FC236}">
                    <a16:creationId xmlns="" xmlns:a16="http://schemas.microsoft.com/office/drawing/2014/main" id="{197B3237-777F-154C-9545-6BB566D10E62}"/>
                  </a:ext>
                </a:extLst>
              </p:cNvPr>
              <p:cNvSpPr/>
              <p:nvPr/>
            </p:nvSpPr>
            <p:spPr>
              <a:xfrm>
                <a:off x="2768305" y="4088447"/>
                <a:ext cx="1406263" cy="561106"/>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39" name="Graphic 38">
                <a:extLst>
                  <a:ext uri="{FF2B5EF4-FFF2-40B4-BE49-F238E27FC236}">
                    <a16:creationId xmlns="" xmlns:a16="http://schemas.microsoft.com/office/drawing/2014/main" id="{6A4DA338-5DEC-A549-87E6-C3008455FC6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768305" y="3107275"/>
                <a:ext cx="274320" cy="274320"/>
              </a:xfrm>
              <a:prstGeom prst="rect">
                <a:avLst/>
              </a:prstGeom>
            </p:spPr>
          </p:pic>
          <p:pic>
            <p:nvPicPr>
              <p:cNvPr id="40" name="Graphic 39">
                <a:extLst>
                  <a:ext uri="{FF2B5EF4-FFF2-40B4-BE49-F238E27FC236}">
                    <a16:creationId xmlns="" xmlns:a16="http://schemas.microsoft.com/office/drawing/2014/main" id="{CF4839DE-0636-E041-83E5-4F7A80284ED1}"/>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768305" y="4114005"/>
                <a:ext cx="274320" cy="274320"/>
              </a:xfrm>
              <a:prstGeom prst="rect">
                <a:avLst/>
              </a:prstGeom>
            </p:spPr>
          </p:pic>
          <p:sp>
            <p:nvSpPr>
              <p:cNvPr id="41" name="Rectangle 40">
                <a:extLst>
                  <a:ext uri="{FF2B5EF4-FFF2-40B4-BE49-F238E27FC236}">
                    <a16:creationId xmlns="" xmlns:a16="http://schemas.microsoft.com/office/drawing/2014/main" id="{5B6DAFA9-25CE-0243-930F-732ADEB24A44}"/>
                  </a:ext>
                </a:extLst>
              </p:cNvPr>
              <p:cNvSpPr/>
              <p:nvPr/>
            </p:nvSpPr>
            <p:spPr>
              <a:xfrm>
                <a:off x="2091969" y="2152185"/>
                <a:ext cx="4004031" cy="2843561"/>
              </a:xfrm>
              <a:prstGeom prst="rect">
                <a:avLst/>
              </a:prstGeom>
              <a:noFill/>
              <a:ln w="12700">
                <a:solidFill>
                  <a:srgbClr val="36C2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36C2B4"/>
                    </a:solidFill>
                  </a:rPr>
                  <a:t>Region</a:t>
                </a:r>
              </a:p>
            </p:txBody>
          </p:sp>
          <p:pic>
            <p:nvPicPr>
              <p:cNvPr id="42" name="Graphic 41">
                <a:extLst>
                  <a:ext uri="{FF2B5EF4-FFF2-40B4-BE49-F238E27FC236}">
                    <a16:creationId xmlns="" xmlns:a16="http://schemas.microsoft.com/office/drawing/2014/main" id="{0E115595-8F5D-4F43-B9D4-5A7BC1A34DA9}"/>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2091968" y="2152185"/>
                <a:ext cx="274320" cy="274320"/>
              </a:xfrm>
              <a:prstGeom prst="rect">
                <a:avLst/>
              </a:prstGeom>
            </p:spPr>
          </p:pic>
        </p:grpSp>
        <p:cxnSp>
          <p:nvCxnSpPr>
            <p:cNvPr id="5" name="Straight Arrow Connector 4">
              <a:extLst>
                <a:ext uri="{FF2B5EF4-FFF2-40B4-BE49-F238E27FC236}">
                  <a16:creationId xmlns="" xmlns:a16="http://schemas.microsoft.com/office/drawing/2014/main" id="{279BB43B-3CF8-9B48-ACC6-E290F779AF30}"/>
                </a:ext>
              </a:extLst>
            </p:cNvPr>
            <p:cNvCxnSpPr>
              <a:cxnSpLocks/>
            </p:cNvCxnSpPr>
            <p:nvPr/>
          </p:nvCxnSpPr>
          <p:spPr>
            <a:xfrm>
              <a:off x="5694561" y="4898748"/>
              <a:ext cx="18447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 xmlns:a16="http://schemas.microsoft.com/office/drawing/2014/main" id="{96B70C7F-23C0-B74E-B16C-A0AF6DDB8DF5}"/>
                </a:ext>
              </a:extLst>
            </p:cNvPr>
            <p:cNvSpPr txBox="1"/>
            <p:nvPr/>
          </p:nvSpPr>
          <p:spPr>
            <a:xfrm>
              <a:off x="3958882" y="4483250"/>
              <a:ext cx="1665721" cy="830997"/>
            </a:xfrm>
            <a:prstGeom prst="rect">
              <a:avLst/>
            </a:prstGeom>
            <a:noFill/>
          </p:spPr>
          <p:txBody>
            <a:bodyPr wrap="square" rtlCol="0">
              <a:spAutoFit/>
            </a:bodyPr>
            <a:lstStyle/>
            <a:p>
              <a:pPr algn="r"/>
              <a:r>
                <a:rPr lang="en-US" sz="1600"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 specify to deploy the instance here</a:t>
              </a:r>
            </a:p>
          </p:txBody>
        </p:sp>
      </p:grpSp>
      <p:sp>
        <p:nvSpPr>
          <p:cNvPr id="43" name="Content Placeholder 8">
            <a:extLst>
              <a:ext uri="{FF2B5EF4-FFF2-40B4-BE49-F238E27FC236}">
                <a16:creationId xmlns="" xmlns:a16="http://schemas.microsoft.com/office/drawing/2014/main" id="{38A53F34-AFD8-5F4A-AA38-128CCCB9675F}"/>
              </a:ext>
              <a:ext uri="{C183D7F6-B498-43B3-948B-1728B52AA6E4}">
                <adec:decorative xmlns="" xmlns:adec="http://schemas.microsoft.com/office/drawing/2017/decorative" val="1"/>
              </a:ext>
            </a:extLst>
          </p:cNvPr>
          <p:cNvSpPr txBox="1">
            <a:spLocks/>
          </p:cNvSpPr>
          <p:nvPr/>
        </p:nvSpPr>
        <p:spPr>
          <a:xfrm>
            <a:off x="419100" y="1528176"/>
            <a:ext cx="3469824" cy="3566174"/>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64066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t>Module 6: Compute</a:t>
            </a:r>
          </a:p>
        </p:txBody>
      </p:sp>
      <p:sp>
        <p:nvSpPr>
          <p:cNvPr id="2" name="Text Placeholder 1">
            <a:extLst>
              <a:ext uri="{FF2B5EF4-FFF2-40B4-BE49-F238E27FC236}">
                <a16:creationId xmlns="" xmlns:a16="http://schemas.microsoft.com/office/drawing/2014/main" id="{9D88EA70-1A6F-3D46-88BA-3D72648154E8}"/>
              </a:ext>
            </a:extLst>
          </p:cNvPr>
          <p:cNvSpPr>
            <a:spLocks noGrp="1"/>
          </p:cNvSpPr>
          <p:nvPr>
            <p:ph type="subTitle" idx="1"/>
          </p:nvPr>
        </p:nvSpPr>
        <p:spPr/>
        <p:txBody>
          <a:bodyPr/>
          <a:lstStyle/>
          <a:p>
            <a:r>
              <a:rPr lang="en-US" dirty="0"/>
              <a:t>AWS Academy Cloud Foundations</a:t>
            </a:r>
          </a:p>
        </p:txBody>
      </p:sp>
    </p:spTree>
    <p:custDataLst>
      <p:tags r:id="rId1"/>
    </p:custDataLst>
    <p:extLst>
      <p:ext uri="{BB962C8B-B14F-4D97-AF65-F5344CB8AC3E}">
        <p14:creationId xmlns:p14="http://schemas.microsoft.com/office/powerpoint/2010/main" val="4228951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20</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4. Attach IAM role (optional)</a:t>
            </a:r>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4217178" y="1143000"/>
            <a:ext cx="7736472" cy="5291750"/>
          </a:xfrm>
        </p:spPr>
        <p:txBody>
          <a:bodyPr/>
          <a:lstStyle/>
          <a:p>
            <a:r>
              <a:rPr lang="en-US" sz="2000" dirty="0"/>
              <a:t>Will software on the EC2 instance need to interact with other AWS services?</a:t>
            </a:r>
          </a:p>
          <a:p>
            <a:pPr lvl="1"/>
            <a:r>
              <a:rPr lang="en-US" sz="2000" dirty="0"/>
              <a:t>If yes, attach an appropriate </a:t>
            </a:r>
            <a:r>
              <a:rPr lang="en-US" sz="2000" b="1" dirty="0">
                <a:solidFill>
                  <a:srgbClr val="504BAB"/>
                </a:solidFill>
              </a:rPr>
              <a:t>IAM Role</a:t>
            </a:r>
            <a:r>
              <a:rPr lang="en-US" sz="2000" dirty="0"/>
              <a:t>.</a:t>
            </a:r>
            <a:endParaRPr lang="en-US" sz="1600" dirty="0"/>
          </a:p>
          <a:p>
            <a:r>
              <a:rPr lang="en-US" sz="2000" dirty="0"/>
              <a:t>An AWS Identity and Access Management (IAM) role that is attached to an EC2 instance is kept in an </a:t>
            </a:r>
            <a:r>
              <a:rPr lang="en-US" sz="2000" b="1" dirty="0">
                <a:solidFill>
                  <a:srgbClr val="504BAB"/>
                </a:solidFill>
              </a:rPr>
              <a:t>instance profile</a:t>
            </a:r>
            <a:r>
              <a:rPr lang="en-US" sz="2000" dirty="0"/>
              <a:t>.</a:t>
            </a:r>
            <a:endParaRPr lang="en-US" dirty="0"/>
          </a:p>
          <a:p>
            <a:r>
              <a:rPr lang="en-US" sz="2000" dirty="0"/>
              <a:t>You are </a:t>
            </a:r>
            <a:r>
              <a:rPr lang="en-US" sz="2000" i="1" dirty="0"/>
              <a:t>not</a:t>
            </a:r>
            <a:r>
              <a:rPr lang="en-US" sz="2000" dirty="0"/>
              <a:t> restricted to attaching a role only at instance launch.</a:t>
            </a:r>
          </a:p>
          <a:p>
            <a:pPr lvl="1"/>
            <a:r>
              <a:rPr lang="en-US" sz="2000" dirty="0"/>
              <a:t>You can also attach a role to an instance that already exists.</a:t>
            </a:r>
          </a:p>
        </p:txBody>
      </p:sp>
      <p:sp>
        <p:nvSpPr>
          <p:cNvPr id="28" name="TextBox 27">
            <a:extLst>
              <a:ext uri="{FF2B5EF4-FFF2-40B4-BE49-F238E27FC236}">
                <a16:creationId xmlns="" xmlns:a16="http://schemas.microsoft.com/office/drawing/2014/main" id="{477951E5-B6D5-5D43-9ED8-0EE53C136CFB}"/>
              </a:ext>
            </a:extLst>
          </p:cNvPr>
          <p:cNvSpPr txBox="1"/>
          <p:nvPr/>
        </p:nvSpPr>
        <p:spPr>
          <a:xfrm>
            <a:off x="4060615" y="4533048"/>
            <a:ext cx="1096775" cy="369332"/>
          </a:xfrm>
          <a:prstGeom prst="rect">
            <a:avLst/>
          </a:prstGeom>
          <a:noFill/>
        </p:spPr>
        <p:txBody>
          <a:bodyPr wrap="none" rtlCol="0">
            <a:spAutoFit/>
          </a:bodyPr>
          <a:lstStyle/>
          <a:p>
            <a:r>
              <a:rPr lang="en-US"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grpSp>
        <p:nvGrpSpPr>
          <p:cNvPr id="27" name="Group 26" descr="Diagram showing that a role granting S3 bucket access is attached to an instance and that as a result,an application on that instance can access an S3 bucket with objects in it.">
            <a:extLst>
              <a:ext uri="{FF2B5EF4-FFF2-40B4-BE49-F238E27FC236}">
                <a16:creationId xmlns="" xmlns:a16="http://schemas.microsoft.com/office/drawing/2014/main" id="{4FEB46E4-FB1F-1345-A983-91C05634C2DC}"/>
              </a:ext>
            </a:extLst>
          </p:cNvPr>
          <p:cNvGrpSpPr/>
          <p:nvPr/>
        </p:nvGrpSpPr>
        <p:grpSpPr>
          <a:xfrm>
            <a:off x="4347805" y="4546773"/>
            <a:ext cx="5983824" cy="1758140"/>
            <a:chOff x="4324283" y="1904556"/>
            <a:chExt cx="5983824" cy="1758140"/>
          </a:xfrm>
        </p:grpSpPr>
        <p:pic>
          <p:nvPicPr>
            <p:cNvPr id="14" name="Graphic 13">
              <a:extLst>
                <a:ext uri="{FF2B5EF4-FFF2-40B4-BE49-F238E27FC236}">
                  <a16:creationId xmlns="" xmlns:a16="http://schemas.microsoft.com/office/drawing/2014/main" id="{B423AD71-FDEE-D249-A7BC-6F2812E0EEBC}"/>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360397" y="2228705"/>
              <a:ext cx="469900" cy="469900"/>
            </a:xfrm>
            <a:prstGeom prst="rect">
              <a:avLst/>
            </a:prstGeom>
          </p:spPr>
        </p:pic>
        <p:pic>
          <p:nvPicPr>
            <p:cNvPr id="15" name="Graphic 14">
              <a:extLst>
                <a:ext uri="{FF2B5EF4-FFF2-40B4-BE49-F238E27FC236}">
                  <a16:creationId xmlns="" xmlns:a16="http://schemas.microsoft.com/office/drawing/2014/main" id="{CE7FF3D1-9458-324D-A3B0-04052565E15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377101" y="2164472"/>
              <a:ext cx="606130" cy="606130"/>
            </a:xfrm>
            <a:prstGeom prst="rect">
              <a:avLst/>
            </a:prstGeom>
          </p:spPr>
        </p:pic>
        <p:sp>
          <p:nvSpPr>
            <p:cNvPr id="16" name="TextBox 15">
              <a:extLst>
                <a:ext uri="{FF2B5EF4-FFF2-40B4-BE49-F238E27FC236}">
                  <a16:creationId xmlns="" xmlns:a16="http://schemas.microsoft.com/office/drawing/2014/main" id="{CBFB5091-DCC2-604E-9867-127093E114BF}"/>
                </a:ext>
              </a:extLst>
            </p:cNvPr>
            <p:cNvSpPr txBox="1"/>
            <p:nvPr/>
          </p:nvSpPr>
          <p:spPr>
            <a:xfrm>
              <a:off x="6902315" y="2800777"/>
              <a:ext cx="1513305" cy="338554"/>
            </a:xfrm>
            <a:prstGeom prst="rect">
              <a:avLst/>
            </a:prstGeom>
            <a:noFill/>
          </p:spPr>
          <p:txBody>
            <a:bodyPr wrap="square" rtlCol="0">
              <a:spAutoFit/>
            </a:bodyPr>
            <a:lstStyle/>
            <a:p>
              <a:pPr algn="ctr"/>
              <a:r>
                <a:rPr lang="en-US" sz="1600" dirty="0"/>
                <a:t>Instance</a:t>
              </a:r>
            </a:p>
          </p:txBody>
        </p:sp>
        <p:sp>
          <p:nvSpPr>
            <p:cNvPr id="17" name="TextBox 16">
              <a:extLst>
                <a:ext uri="{FF2B5EF4-FFF2-40B4-BE49-F238E27FC236}">
                  <a16:creationId xmlns="" xmlns:a16="http://schemas.microsoft.com/office/drawing/2014/main" id="{509C5BA9-960B-7443-A8B9-05E218CF09D0}"/>
                </a:ext>
              </a:extLst>
            </p:cNvPr>
            <p:cNvSpPr txBox="1"/>
            <p:nvPr/>
          </p:nvSpPr>
          <p:spPr>
            <a:xfrm>
              <a:off x="4324283" y="2585478"/>
              <a:ext cx="2507360" cy="1077218"/>
            </a:xfrm>
            <a:prstGeom prst="rect">
              <a:avLst/>
            </a:prstGeom>
            <a:noFill/>
          </p:spPr>
          <p:txBody>
            <a:bodyPr wrap="square" rtlCol="0">
              <a:spAutoFit/>
            </a:bodyPr>
            <a:lstStyle/>
            <a:p>
              <a:pPr algn="ctr"/>
              <a:r>
                <a:rPr lang="en-US" sz="1600" dirty="0"/>
                <a:t>Role that grants Amazon Simple Storage Service (Amazon S3) bucket access permissions</a:t>
              </a:r>
            </a:p>
          </p:txBody>
        </p:sp>
        <p:sp>
          <p:nvSpPr>
            <p:cNvPr id="19" name="TextBox 18">
              <a:extLst>
                <a:ext uri="{FF2B5EF4-FFF2-40B4-BE49-F238E27FC236}">
                  <a16:creationId xmlns="" xmlns:a16="http://schemas.microsoft.com/office/drawing/2014/main" id="{527766CA-DB76-C94F-9D41-0D81EE24EC6C}"/>
                </a:ext>
              </a:extLst>
            </p:cNvPr>
            <p:cNvSpPr txBox="1"/>
            <p:nvPr/>
          </p:nvSpPr>
          <p:spPr>
            <a:xfrm>
              <a:off x="5920292" y="2145400"/>
              <a:ext cx="1357643" cy="338554"/>
            </a:xfrm>
            <a:prstGeom prst="rect">
              <a:avLst/>
            </a:prstGeom>
            <a:noFill/>
          </p:spPr>
          <p:txBody>
            <a:bodyPr wrap="square" rtlCol="0">
              <a:spAutoFit/>
            </a:bodyPr>
            <a:lstStyle/>
            <a:p>
              <a:pPr algn="ctr"/>
              <a:r>
                <a:rPr lang="en-US" sz="1600" dirty="0"/>
                <a:t>attached to</a:t>
              </a:r>
            </a:p>
          </p:txBody>
        </p:sp>
        <p:pic>
          <p:nvPicPr>
            <p:cNvPr id="20" name="Graphic 19">
              <a:extLst>
                <a:ext uri="{FF2B5EF4-FFF2-40B4-BE49-F238E27FC236}">
                  <a16:creationId xmlns="" xmlns:a16="http://schemas.microsoft.com/office/drawing/2014/main" id="{F60A4D16-82B4-8944-A27F-6DC46AF3973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409581" y="2183069"/>
              <a:ext cx="469900" cy="469900"/>
            </a:xfrm>
            <a:prstGeom prst="rect">
              <a:avLst/>
            </a:prstGeom>
          </p:spPr>
        </p:pic>
        <p:sp>
          <p:nvSpPr>
            <p:cNvPr id="21" name="TextBox 20">
              <a:extLst>
                <a:ext uri="{FF2B5EF4-FFF2-40B4-BE49-F238E27FC236}">
                  <a16:creationId xmlns="" xmlns:a16="http://schemas.microsoft.com/office/drawing/2014/main" id="{51672240-44FD-D543-B0E6-891EF38A67D9}"/>
                </a:ext>
              </a:extLst>
            </p:cNvPr>
            <p:cNvSpPr txBox="1"/>
            <p:nvPr/>
          </p:nvSpPr>
          <p:spPr>
            <a:xfrm>
              <a:off x="8976241" y="2692886"/>
              <a:ext cx="1331866" cy="584775"/>
            </a:xfrm>
            <a:prstGeom prst="rect">
              <a:avLst/>
            </a:prstGeom>
            <a:noFill/>
          </p:spPr>
          <p:txBody>
            <a:bodyPr wrap="square" rtlCol="0">
              <a:spAutoFit/>
            </a:bodyPr>
            <a:lstStyle/>
            <a:p>
              <a:pPr algn="ctr"/>
              <a:r>
                <a:rPr lang="en-US" sz="1600" dirty="0"/>
                <a:t>S3 bucket with objects</a:t>
              </a:r>
            </a:p>
          </p:txBody>
        </p:sp>
        <p:sp>
          <p:nvSpPr>
            <p:cNvPr id="22" name="TextBox 21">
              <a:extLst>
                <a:ext uri="{FF2B5EF4-FFF2-40B4-BE49-F238E27FC236}">
                  <a16:creationId xmlns="" xmlns:a16="http://schemas.microsoft.com/office/drawing/2014/main" id="{794260F2-50AC-1840-B4EF-B73C5C7A3246}"/>
                </a:ext>
              </a:extLst>
            </p:cNvPr>
            <p:cNvSpPr txBox="1"/>
            <p:nvPr/>
          </p:nvSpPr>
          <p:spPr>
            <a:xfrm>
              <a:off x="7838556" y="1904556"/>
              <a:ext cx="1571025" cy="830997"/>
            </a:xfrm>
            <a:prstGeom prst="rect">
              <a:avLst/>
            </a:prstGeom>
            <a:noFill/>
          </p:spPr>
          <p:txBody>
            <a:bodyPr wrap="square" rtlCol="0">
              <a:spAutoFit/>
            </a:bodyPr>
            <a:lstStyle/>
            <a:p>
              <a:pPr algn="ctr"/>
              <a:r>
                <a:rPr lang="en-US" sz="1600" dirty="0"/>
                <a:t>Application on instance can access</a:t>
              </a:r>
            </a:p>
          </p:txBody>
        </p:sp>
        <p:cxnSp>
          <p:nvCxnSpPr>
            <p:cNvPr id="23" name="Straight Arrow Connector 22">
              <a:extLst>
                <a:ext uri="{FF2B5EF4-FFF2-40B4-BE49-F238E27FC236}">
                  <a16:creationId xmlns="" xmlns:a16="http://schemas.microsoft.com/office/drawing/2014/main" id="{9E2401F5-961D-1646-9327-9BE58A1E0D48}"/>
                </a:ext>
              </a:extLst>
            </p:cNvPr>
            <p:cNvCxnSpPr/>
            <p:nvPr/>
          </p:nvCxnSpPr>
          <p:spPr>
            <a:xfrm>
              <a:off x="8065666" y="2457344"/>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7469F9BD-7004-E14A-A887-6EF2EFAF4DD7}"/>
                </a:ext>
              </a:extLst>
            </p:cNvPr>
            <p:cNvCxnSpPr/>
            <p:nvPr/>
          </p:nvCxnSpPr>
          <p:spPr>
            <a:xfrm>
              <a:off x="6019391" y="2463655"/>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Content Placeholder 8">
            <a:extLst>
              <a:ext uri="{FF2B5EF4-FFF2-40B4-BE49-F238E27FC236}">
                <a16:creationId xmlns="" xmlns:a16="http://schemas.microsoft.com/office/drawing/2014/main" id="{26D72DF9-E758-9A46-87CE-99ABF4279B56}"/>
              </a:ext>
              <a:ext uri="{C183D7F6-B498-43B3-948B-1728B52AA6E4}">
                <adec:decorative xmlns="" xmlns:adec="http://schemas.microsoft.com/office/drawing/2017/decorative" val="1"/>
              </a:ext>
            </a:extLst>
          </p:cNvPr>
          <p:cNvSpPr txBox="1">
            <a:spLocks/>
          </p:cNvSpPr>
          <p:nvPr/>
        </p:nvSpPr>
        <p:spPr>
          <a:xfrm>
            <a:off x="419100" y="1528176"/>
            <a:ext cx="3407842"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916470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21</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5. User data script (optional)</a:t>
            </a:r>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4049486" y="3564964"/>
            <a:ext cx="7904164" cy="2869786"/>
          </a:xfrm>
        </p:spPr>
        <p:txBody>
          <a:bodyPr>
            <a:normAutofit fontScale="92500" lnSpcReduction="20000"/>
          </a:bodyPr>
          <a:lstStyle/>
          <a:p>
            <a:r>
              <a:rPr lang="en-US" sz="2000" dirty="0"/>
              <a:t>Optionally specify a </a:t>
            </a:r>
            <a:r>
              <a:rPr lang="en-US" sz="2000" dirty="0">
                <a:solidFill>
                  <a:srgbClr val="333399"/>
                </a:solidFill>
              </a:rPr>
              <a:t>user data script </a:t>
            </a:r>
            <a:r>
              <a:rPr lang="en-US" sz="2000" dirty="0"/>
              <a:t>at instance launch </a:t>
            </a:r>
          </a:p>
          <a:p>
            <a:r>
              <a:rPr lang="en-US" sz="2000" dirty="0"/>
              <a:t>Use </a:t>
            </a:r>
            <a:r>
              <a:rPr lang="en-US" sz="2000" b="1" dirty="0">
                <a:solidFill>
                  <a:srgbClr val="504BAB"/>
                </a:solidFill>
              </a:rPr>
              <a:t>user data </a:t>
            </a:r>
            <a:r>
              <a:rPr lang="en-US" sz="2000" dirty="0"/>
              <a:t>scripts</a:t>
            </a:r>
            <a:r>
              <a:rPr lang="en-US" sz="2000" b="1" dirty="0">
                <a:solidFill>
                  <a:schemeClr val="accent5"/>
                </a:solidFill>
              </a:rPr>
              <a:t> </a:t>
            </a:r>
            <a:r>
              <a:rPr lang="en-US" sz="2000" dirty="0"/>
              <a:t>to customize the </a:t>
            </a:r>
            <a:r>
              <a:rPr lang="en-US" sz="2000" dirty="0">
                <a:solidFill>
                  <a:srgbClr val="333399"/>
                </a:solidFill>
              </a:rPr>
              <a:t>runtime environment </a:t>
            </a:r>
            <a:r>
              <a:rPr lang="en-US" sz="2000" dirty="0"/>
              <a:t>of your instance</a:t>
            </a:r>
          </a:p>
          <a:p>
            <a:pPr lvl="1"/>
            <a:r>
              <a:rPr lang="en-US" sz="1800" dirty="0">
                <a:solidFill>
                  <a:schemeClr val="accent6"/>
                </a:solidFill>
              </a:rPr>
              <a:t>Script runs the first time the instance </a:t>
            </a:r>
            <a:r>
              <a:rPr lang="en-US" sz="1800" dirty="0" smtClean="0">
                <a:solidFill>
                  <a:schemeClr val="accent6"/>
                </a:solidFill>
              </a:rPr>
              <a:t>starts</a:t>
            </a:r>
          </a:p>
          <a:p>
            <a:pPr lvl="1"/>
            <a:r>
              <a:rPr lang="en-US" sz="1700" dirty="0" smtClean="0"/>
              <a:t>User data script might patch and update the instance's operating system, fetch and install software license keys, or install additional software</a:t>
            </a:r>
          </a:p>
          <a:p>
            <a:r>
              <a:rPr lang="en-US" sz="2000" dirty="0" smtClean="0"/>
              <a:t>Can be used strategically</a:t>
            </a:r>
          </a:p>
          <a:p>
            <a:pPr lvl="1"/>
            <a:r>
              <a:rPr lang="en-US" sz="1800" dirty="0" smtClean="0"/>
              <a:t>For </a:t>
            </a:r>
            <a:r>
              <a:rPr lang="en-US" sz="1800" dirty="0"/>
              <a:t>example, reduce the number of custom AMIs that you build and maintain</a:t>
            </a:r>
          </a:p>
          <a:p>
            <a:pPr marL="457200" lvl="1" indent="0">
              <a:buNone/>
            </a:pPr>
            <a:endParaRPr lang="en-US" sz="1800" dirty="0"/>
          </a:p>
        </p:txBody>
      </p:sp>
      <p:grpSp>
        <p:nvGrpSpPr>
          <p:cNvPr id="28" name="Group 27" descr="Diagram showing an AMI on the left, with an arrow point to a running instance. The arrow shows a user data script on top of it with three lines of code (code discussed in the notes below this slide).">
            <a:extLst>
              <a:ext uri="{FF2B5EF4-FFF2-40B4-BE49-F238E27FC236}">
                <a16:creationId xmlns="" xmlns:a16="http://schemas.microsoft.com/office/drawing/2014/main" id="{83924710-65D2-8D4D-A75F-CFB2A561836F}"/>
              </a:ext>
            </a:extLst>
          </p:cNvPr>
          <p:cNvGrpSpPr/>
          <p:nvPr/>
        </p:nvGrpSpPr>
        <p:grpSpPr>
          <a:xfrm>
            <a:off x="4547317" y="1443189"/>
            <a:ext cx="6099091" cy="2106175"/>
            <a:chOff x="4547317" y="1443189"/>
            <a:chExt cx="6099091" cy="2106175"/>
          </a:xfrm>
        </p:grpSpPr>
        <p:cxnSp>
          <p:nvCxnSpPr>
            <p:cNvPr id="5" name="Straight Arrow Connector 4">
              <a:extLst>
                <a:ext uri="{FF2B5EF4-FFF2-40B4-BE49-F238E27FC236}">
                  <a16:creationId xmlns="" xmlns:a16="http://schemas.microsoft.com/office/drawing/2014/main" id="{7CFA2A0A-6DAB-3D48-96C0-18EA633610B6}"/>
                </a:ext>
              </a:extLst>
            </p:cNvPr>
            <p:cNvCxnSpPr>
              <a:cxnSpLocks/>
            </p:cNvCxnSpPr>
            <p:nvPr/>
          </p:nvCxnSpPr>
          <p:spPr>
            <a:xfrm flipV="1">
              <a:off x="5646970" y="2393518"/>
              <a:ext cx="3660924" cy="358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2736C2FA-C4DB-5844-B150-219C79B96997}"/>
                </a:ext>
              </a:extLst>
            </p:cNvPr>
            <p:cNvSpPr txBox="1"/>
            <p:nvPr/>
          </p:nvSpPr>
          <p:spPr>
            <a:xfrm>
              <a:off x="4547317" y="2892927"/>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24" name="TextBox 23">
              <a:extLst>
                <a:ext uri="{FF2B5EF4-FFF2-40B4-BE49-F238E27FC236}">
                  <a16:creationId xmlns="" xmlns:a16="http://schemas.microsoft.com/office/drawing/2014/main" id="{D56F5C00-4102-DA47-81E6-825B32C6ACA1}"/>
                </a:ext>
              </a:extLst>
            </p:cNvPr>
            <p:cNvSpPr txBox="1"/>
            <p:nvPr/>
          </p:nvSpPr>
          <p:spPr>
            <a:xfrm>
              <a:off x="8914201" y="2841478"/>
              <a:ext cx="1732207"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Running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20" name="Rectangle 19">
              <a:extLst>
                <a:ext uri="{FF2B5EF4-FFF2-40B4-BE49-F238E27FC236}">
                  <a16:creationId xmlns="" xmlns:a16="http://schemas.microsoft.com/office/drawing/2014/main" id="{DA350BEB-22F6-6C4A-AC8E-8A2160DF44E9}"/>
                </a:ext>
              </a:extLst>
            </p:cNvPr>
            <p:cNvSpPr/>
            <p:nvPr/>
          </p:nvSpPr>
          <p:spPr>
            <a:xfrm>
              <a:off x="5948320" y="1855014"/>
              <a:ext cx="2920568" cy="1402165"/>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TextBox 20">
              <a:extLst>
                <a:ext uri="{FF2B5EF4-FFF2-40B4-BE49-F238E27FC236}">
                  <a16:creationId xmlns="" xmlns:a16="http://schemas.microsoft.com/office/drawing/2014/main" id="{65DEB42B-78C8-5A40-B224-42AF44F844F5}"/>
                </a:ext>
              </a:extLst>
            </p:cNvPr>
            <p:cNvSpPr txBox="1"/>
            <p:nvPr/>
          </p:nvSpPr>
          <p:spPr>
            <a:xfrm>
              <a:off x="6641138" y="1443189"/>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 data</a:t>
              </a:r>
            </a:p>
          </p:txBody>
        </p:sp>
        <p:sp>
          <p:nvSpPr>
            <p:cNvPr id="22" name="Rectangle 21">
              <a:extLst>
                <a:ext uri="{FF2B5EF4-FFF2-40B4-BE49-F238E27FC236}">
                  <a16:creationId xmlns="" xmlns:a16="http://schemas.microsoft.com/office/drawing/2014/main" id="{02DACCA5-FEE5-9D4C-A485-D17CBCA823E0}"/>
                </a:ext>
              </a:extLst>
            </p:cNvPr>
            <p:cNvSpPr/>
            <p:nvPr/>
          </p:nvSpPr>
          <p:spPr>
            <a:xfrm>
              <a:off x="6127833" y="1913362"/>
              <a:ext cx="2600309" cy="1200329"/>
            </a:xfrm>
            <a:prstGeom prst="rect">
              <a:avLst/>
            </a:prstGeom>
          </p:spPr>
          <p:txBody>
            <a:bodyPr wrap="square">
              <a:spAutoFit/>
            </a:bodyPr>
            <a:lstStyle/>
            <a:p>
              <a:pPr>
                <a:lnSpc>
                  <a:spcPct val="150000"/>
                </a:lnSpc>
              </a:pPr>
              <a:r>
                <a:rPr lang="en-US" sz="1600" dirty="0">
                  <a:solidFill>
                    <a:srgbClr val="333399"/>
                  </a:solidFill>
                  <a:latin typeface="Lucida Console" panose="020B0609040504020204" pitchFamily="49" charset="0"/>
                  <a:cs typeface="Courier New" panose="02070309020205020404" pitchFamily="49" charset="0"/>
                </a:rPr>
                <a:t>#!/bin/bash</a:t>
              </a:r>
            </a:p>
            <a:p>
              <a:pPr>
                <a:lnSpc>
                  <a:spcPct val="150000"/>
                </a:lnSpc>
              </a:pPr>
              <a:r>
                <a:rPr lang="en-US" sz="1600" dirty="0">
                  <a:solidFill>
                    <a:srgbClr val="333399"/>
                  </a:solidFill>
                  <a:latin typeface="Lucida Console" panose="020B0609040504020204" pitchFamily="49" charset="0"/>
                  <a:cs typeface="Courier New" panose="02070309020205020404" pitchFamily="49" charset="0"/>
                </a:rPr>
                <a:t>yum update –y</a:t>
              </a:r>
            </a:p>
            <a:p>
              <a:pPr>
                <a:lnSpc>
                  <a:spcPct val="150000"/>
                </a:lnSpc>
              </a:pPr>
              <a:r>
                <a:rPr lang="en-US" sz="1600" dirty="0">
                  <a:solidFill>
                    <a:srgbClr val="333399"/>
                  </a:solidFill>
                  <a:latin typeface="Lucida Console" panose="020B0609040504020204" pitchFamily="49" charset="0"/>
                  <a:cs typeface="Courier New" panose="02070309020205020404" pitchFamily="49" charset="0"/>
                </a:rPr>
                <a:t>yum install -y wget</a:t>
              </a:r>
            </a:p>
          </p:txBody>
        </p:sp>
        <p:pic>
          <p:nvPicPr>
            <p:cNvPr id="25" name="Graphic 24">
              <a:extLst>
                <a:ext uri="{FF2B5EF4-FFF2-40B4-BE49-F238E27FC236}">
                  <a16:creationId xmlns="" xmlns:a16="http://schemas.microsoft.com/office/drawing/2014/main" id="{F6F4CFBE-6043-774D-A7FD-97F357C81A5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804732" y="2008229"/>
              <a:ext cx="842238" cy="842238"/>
            </a:xfrm>
            <a:prstGeom prst="rect">
              <a:avLst/>
            </a:prstGeom>
          </p:spPr>
        </p:pic>
        <p:pic>
          <p:nvPicPr>
            <p:cNvPr id="26" name="Graphic 25">
              <a:extLst>
                <a:ext uri="{FF2B5EF4-FFF2-40B4-BE49-F238E27FC236}">
                  <a16:creationId xmlns="" xmlns:a16="http://schemas.microsoft.com/office/drawing/2014/main" id="{67A70AD0-1CED-F749-8727-5BC28B2B2C2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307894" y="1967853"/>
              <a:ext cx="851329" cy="851329"/>
            </a:xfrm>
            <a:prstGeom prst="rect">
              <a:avLst/>
            </a:prstGeom>
          </p:spPr>
        </p:pic>
      </p:grpSp>
      <p:sp>
        <p:nvSpPr>
          <p:cNvPr id="29" name="Content Placeholder 8">
            <a:extLst>
              <a:ext uri="{FF2B5EF4-FFF2-40B4-BE49-F238E27FC236}">
                <a16:creationId xmlns="" xmlns:a16="http://schemas.microsoft.com/office/drawing/2014/main" id="{A9A63986-A567-A74D-96CD-227FBA564A9E}"/>
              </a:ext>
              <a:ext uri="{C183D7F6-B498-43B3-948B-1728B52AA6E4}">
                <adec:decorative xmlns="" xmlns:adec="http://schemas.microsoft.com/office/drawing/2017/decorative" val="1"/>
              </a:ext>
            </a:extLst>
          </p:cNvPr>
          <p:cNvSpPr txBox="1">
            <a:spLocks/>
          </p:cNvSpPr>
          <p:nvPr/>
        </p:nvSpPr>
        <p:spPr>
          <a:xfrm>
            <a:off x="419100" y="1528176"/>
            <a:ext cx="348964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4286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22</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5. User data script (optional)</a:t>
            </a:r>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4049486" y="3564964"/>
            <a:ext cx="7904164" cy="2869786"/>
          </a:xfrm>
        </p:spPr>
        <p:txBody>
          <a:bodyPr>
            <a:normAutofit fontScale="85000" lnSpcReduction="20000"/>
          </a:bodyPr>
          <a:lstStyle/>
          <a:p>
            <a:pPr>
              <a:lnSpc>
                <a:spcPct val="150000"/>
              </a:lnSpc>
            </a:pPr>
            <a:r>
              <a:rPr lang="en-US" sz="2000" dirty="0">
                <a:solidFill>
                  <a:srgbClr val="333399"/>
                </a:solidFill>
                <a:latin typeface="Lucida Console" panose="020B0609040504020204" pitchFamily="49" charset="0"/>
                <a:cs typeface="Courier New" panose="02070309020205020404" pitchFamily="49" charset="0"/>
              </a:rPr>
              <a:t>#!/bin/bash</a:t>
            </a:r>
          </a:p>
          <a:p>
            <a:pPr>
              <a:lnSpc>
                <a:spcPct val="150000"/>
              </a:lnSpc>
            </a:pPr>
            <a:r>
              <a:rPr lang="en-US" sz="2000" dirty="0" smtClean="0">
                <a:solidFill>
                  <a:schemeClr val="tx1"/>
                </a:solidFill>
              </a:rPr>
              <a:t>bash </a:t>
            </a:r>
            <a:r>
              <a:rPr lang="en-US" sz="2000" dirty="0">
                <a:solidFill>
                  <a:schemeClr val="tx1"/>
                </a:solidFill>
              </a:rPr>
              <a:t>shell in use</a:t>
            </a:r>
            <a:endParaRPr lang="en-US" sz="2000" dirty="0">
              <a:solidFill>
                <a:schemeClr val="tx1"/>
              </a:solidFill>
              <a:latin typeface="Lucida Console" panose="020B0609040504020204" pitchFamily="49" charset="0"/>
              <a:cs typeface="Courier New" panose="02070309020205020404" pitchFamily="49" charset="0"/>
            </a:endParaRPr>
          </a:p>
          <a:p>
            <a:pPr>
              <a:lnSpc>
                <a:spcPct val="150000"/>
              </a:lnSpc>
            </a:pPr>
            <a:r>
              <a:rPr lang="en-US" sz="2000" dirty="0">
                <a:solidFill>
                  <a:srgbClr val="333399"/>
                </a:solidFill>
                <a:latin typeface="Lucida Console" panose="020B0609040504020204" pitchFamily="49" charset="0"/>
                <a:cs typeface="Courier New" panose="02070309020205020404" pitchFamily="49" charset="0"/>
              </a:rPr>
              <a:t>yum update –y</a:t>
            </a:r>
          </a:p>
          <a:p>
            <a:pPr>
              <a:lnSpc>
                <a:spcPct val="150000"/>
              </a:lnSpc>
            </a:pPr>
            <a:r>
              <a:rPr lang="en-US" sz="2000" dirty="0" smtClean="0"/>
              <a:t>update </a:t>
            </a:r>
            <a:r>
              <a:rPr lang="en-US" sz="2000" dirty="0"/>
              <a:t>all </a:t>
            </a:r>
            <a:r>
              <a:rPr lang="en-US" sz="2000" dirty="0" err="1"/>
              <a:t>softwares</a:t>
            </a:r>
            <a:r>
              <a:rPr lang="en-US" sz="2000" dirty="0"/>
              <a:t> to the latest version</a:t>
            </a:r>
            <a:endParaRPr lang="en-US" sz="2000" dirty="0">
              <a:solidFill>
                <a:srgbClr val="009900"/>
              </a:solidFill>
              <a:latin typeface="Lucida Console" panose="020B0609040504020204" pitchFamily="49" charset="0"/>
              <a:cs typeface="Courier New" panose="02070309020205020404" pitchFamily="49" charset="0"/>
            </a:endParaRPr>
          </a:p>
          <a:p>
            <a:pPr>
              <a:lnSpc>
                <a:spcPct val="150000"/>
              </a:lnSpc>
            </a:pPr>
            <a:r>
              <a:rPr lang="en-US" sz="2000" dirty="0">
                <a:solidFill>
                  <a:srgbClr val="333399"/>
                </a:solidFill>
                <a:latin typeface="Lucida Console" panose="020B0609040504020204" pitchFamily="49" charset="0"/>
                <a:cs typeface="Courier New" panose="02070309020205020404" pitchFamily="49" charset="0"/>
              </a:rPr>
              <a:t>yum install -y </a:t>
            </a:r>
            <a:r>
              <a:rPr lang="en-US" sz="2000" dirty="0" err="1">
                <a:solidFill>
                  <a:srgbClr val="333399"/>
                </a:solidFill>
                <a:latin typeface="Lucida Console" panose="020B0609040504020204" pitchFamily="49" charset="0"/>
                <a:cs typeface="Courier New" panose="02070309020205020404" pitchFamily="49" charset="0"/>
              </a:rPr>
              <a:t>wget</a:t>
            </a:r>
            <a:endParaRPr lang="en-US" sz="2000" dirty="0">
              <a:solidFill>
                <a:srgbClr val="333399"/>
              </a:solidFill>
              <a:latin typeface="Lucida Console" panose="020B0609040504020204" pitchFamily="49" charset="0"/>
              <a:cs typeface="Courier New" panose="02070309020205020404" pitchFamily="49" charset="0"/>
            </a:endParaRPr>
          </a:p>
          <a:p>
            <a:pPr>
              <a:lnSpc>
                <a:spcPct val="150000"/>
              </a:lnSpc>
            </a:pPr>
            <a:r>
              <a:rPr lang="en-US" sz="2000" dirty="0" err="1" smtClean="0"/>
              <a:t>wget</a:t>
            </a:r>
            <a:r>
              <a:rPr lang="en-US" sz="2000" dirty="0" smtClean="0"/>
              <a:t> </a:t>
            </a:r>
            <a:r>
              <a:rPr lang="en-US" sz="2000" dirty="0"/>
              <a:t>is a utility for downloading files from web (online repository)</a:t>
            </a:r>
          </a:p>
        </p:txBody>
      </p:sp>
      <p:grpSp>
        <p:nvGrpSpPr>
          <p:cNvPr id="28" name="Group 27" descr="Diagram showing an AMI on the left, with an arrow point to a running instance. The arrow shows a user data script on top of it with three lines of code (code discussed in the notes below this slide).">
            <a:extLst>
              <a:ext uri="{FF2B5EF4-FFF2-40B4-BE49-F238E27FC236}">
                <a16:creationId xmlns="" xmlns:a16="http://schemas.microsoft.com/office/drawing/2014/main" id="{83924710-65D2-8D4D-A75F-CFB2A561836F}"/>
              </a:ext>
            </a:extLst>
          </p:cNvPr>
          <p:cNvGrpSpPr/>
          <p:nvPr/>
        </p:nvGrpSpPr>
        <p:grpSpPr>
          <a:xfrm>
            <a:off x="4547317" y="1443189"/>
            <a:ext cx="6099091" cy="2106175"/>
            <a:chOff x="4547317" y="1443189"/>
            <a:chExt cx="6099091" cy="2106175"/>
          </a:xfrm>
        </p:grpSpPr>
        <p:cxnSp>
          <p:nvCxnSpPr>
            <p:cNvPr id="5" name="Straight Arrow Connector 4">
              <a:extLst>
                <a:ext uri="{FF2B5EF4-FFF2-40B4-BE49-F238E27FC236}">
                  <a16:creationId xmlns="" xmlns:a16="http://schemas.microsoft.com/office/drawing/2014/main" id="{7CFA2A0A-6DAB-3D48-96C0-18EA633610B6}"/>
                </a:ext>
              </a:extLst>
            </p:cNvPr>
            <p:cNvCxnSpPr>
              <a:cxnSpLocks/>
            </p:cNvCxnSpPr>
            <p:nvPr/>
          </p:nvCxnSpPr>
          <p:spPr>
            <a:xfrm flipV="1">
              <a:off x="5646970" y="2393518"/>
              <a:ext cx="3660924" cy="358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2736C2FA-C4DB-5844-B150-219C79B96997}"/>
                </a:ext>
              </a:extLst>
            </p:cNvPr>
            <p:cNvSpPr txBox="1"/>
            <p:nvPr/>
          </p:nvSpPr>
          <p:spPr>
            <a:xfrm>
              <a:off x="4547317" y="2892927"/>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24" name="TextBox 23">
              <a:extLst>
                <a:ext uri="{FF2B5EF4-FFF2-40B4-BE49-F238E27FC236}">
                  <a16:creationId xmlns="" xmlns:a16="http://schemas.microsoft.com/office/drawing/2014/main" id="{D56F5C00-4102-DA47-81E6-825B32C6ACA1}"/>
                </a:ext>
              </a:extLst>
            </p:cNvPr>
            <p:cNvSpPr txBox="1"/>
            <p:nvPr/>
          </p:nvSpPr>
          <p:spPr>
            <a:xfrm>
              <a:off x="8914201" y="2841478"/>
              <a:ext cx="1732207"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Running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20" name="Rectangle 19">
              <a:extLst>
                <a:ext uri="{FF2B5EF4-FFF2-40B4-BE49-F238E27FC236}">
                  <a16:creationId xmlns="" xmlns:a16="http://schemas.microsoft.com/office/drawing/2014/main" id="{DA350BEB-22F6-6C4A-AC8E-8A2160DF44E9}"/>
                </a:ext>
              </a:extLst>
            </p:cNvPr>
            <p:cNvSpPr/>
            <p:nvPr/>
          </p:nvSpPr>
          <p:spPr>
            <a:xfrm>
              <a:off x="5948320" y="1855014"/>
              <a:ext cx="2920568" cy="1402165"/>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TextBox 20">
              <a:extLst>
                <a:ext uri="{FF2B5EF4-FFF2-40B4-BE49-F238E27FC236}">
                  <a16:creationId xmlns="" xmlns:a16="http://schemas.microsoft.com/office/drawing/2014/main" id="{65DEB42B-78C8-5A40-B224-42AF44F844F5}"/>
                </a:ext>
              </a:extLst>
            </p:cNvPr>
            <p:cNvSpPr txBox="1"/>
            <p:nvPr/>
          </p:nvSpPr>
          <p:spPr>
            <a:xfrm>
              <a:off x="6641138" y="1443189"/>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 data</a:t>
              </a:r>
            </a:p>
          </p:txBody>
        </p:sp>
        <p:sp>
          <p:nvSpPr>
            <p:cNvPr id="22" name="Rectangle 21">
              <a:extLst>
                <a:ext uri="{FF2B5EF4-FFF2-40B4-BE49-F238E27FC236}">
                  <a16:creationId xmlns="" xmlns:a16="http://schemas.microsoft.com/office/drawing/2014/main" id="{02DACCA5-FEE5-9D4C-A485-D17CBCA823E0}"/>
                </a:ext>
              </a:extLst>
            </p:cNvPr>
            <p:cNvSpPr/>
            <p:nvPr/>
          </p:nvSpPr>
          <p:spPr>
            <a:xfrm>
              <a:off x="6127833" y="1913362"/>
              <a:ext cx="2600309" cy="1200329"/>
            </a:xfrm>
            <a:prstGeom prst="rect">
              <a:avLst/>
            </a:prstGeom>
          </p:spPr>
          <p:txBody>
            <a:bodyPr wrap="square">
              <a:spAutoFit/>
            </a:bodyPr>
            <a:lstStyle/>
            <a:p>
              <a:pPr>
                <a:lnSpc>
                  <a:spcPct val="150000"/>
                </a:lnSpc>
              </a:pPr>
              <a:r>
                <a:rPr lang="en-US" sz="1600" dirty="0">
                  <a:solidFill>
                    <a:srgbClr val="333399"/>
                  </a:solidFill>
                  <a:latin typeface="Lucida Console" panose="020B0609040504020204" pitchFamily="49" charset="0"/>
                  <a:cs typeface="Courier New" panose="02070309020205020404" pitchFamily="49" charset="0"/>
                </a:rPr>
                <a:t>#!/bin/bash</a:t>
              </a:r>
            </a:p>
            <a:p>
              <a:pPr>
                <a:lnSpc>
                  <a:spcPct val="150000"/>
                </a:lnSpc>
              </a:pPr>
              <a:r>
                <a:rPr lang="en-US" sz="1600" dirty="0">
                  <a:solidFill>
                    <a:srgbClr val="333399"/>
                  </a:solidFill>
                  <a:latin typeface="Lucida Console" panose="020B0609040504020204" pitchFamily="49" charset="0"/>
                  <a:cs typeface="Courier New" panose="02070309020205020404" pitchFamily="49" charset="0"/>
                </a:rPr>
                <a:t>yum update –y</a:t>
              </a:r>
            </a:p>
            <a:p>
              <a:pPr>
                <a:lnSpc>
                  <a:spcPct val="150000"/>
                </a:lnSpc>
              </a:pPr>
              <a:r>
                <a:rPr lang="en-US" sz="1600" dirty="0">
                  <a:solidFill>
                    <a:srgbClr val="333399"/>
                  </a:solidFill>
                  <a:latin typeface="Lucida Console" panose="020B0609040504020204" pitchFamily="49" charset="0"/>
                  <a:cs typeface="Courier New" panose="02070309020205020404" pitchFamily="49" charset="0"/>
                </a:rPr>
                <a:t>yum install -y wget</a:t>
              </a:r>
            </a:p>
          </p:txBody>
        </p:sp>
        <p:pic>
          <p:nvPicPr>
            <p:cNvPr id="25" name="Graphic 24">
              <a:extLst>
                <a:ext uri="{FF2B5EF4-FFF2-40B4-BE49-F238E27FC236}">
                  <a16:creationId xmlns="" xmlns:a16="http://schemas.microsoft.com/office/drawing/2014/main" id="{F6F4CFBE-6043-774D-A7FD-97F357C81A5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804732" y="2008229"/>
              <a:ext cx="842238" cy="842238"/>
            </a:xfrm>
            <a:prstGeom prst="rect">
              <a:avLst/>
            </a:prstGeom>
          </p:spPr>
        </p:pic>
        <p:pic>
          <p:nvPicPr>
            <p:cNvPr id="26" name="Graphic 25">
              <a:extLst>
                <a:ext uri="{FF2B5EF4-FFF2-40B4-BE49-F238E27FC236}">
                  <a16:creationId xmlns="" xmlns:a16="http://schemas.microsoft.com/office/drawing/2014/main" id="{67A70AD0-1CED-F749-8727-5BC28B2B2C2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307894" y="1967853"/>
              <a:ext cx="851329" cy="851329"/>
            </a:xfrm>
            <a:prstGeom prst="rect">
              <a:avLst/>
            </a:prstGeom>
          </p:spPr>
        </p:pic>
      </p:grpSp>
      <p:sp>
        <p:nvSpPr>
          <p:cNvPr id="29" name="Content Placeholder 8">
            <a:extLst>
              <a:ext uri="{FF2B5EF4-FFF2-40B4-BE49-F238E27FC236}">
                <a16:creationId xmlns="" xmlns:a16="http://schemas.microsoft.com/office/drawing/2014/main" id="{A9A63986-A567-A74D-96CD-227FBA564A9E}"/>
              </a:ext>
              <a:ext uri="{C183D7F6-B498-43B3-948B-1728B52AA6E4}">
                <adec:decorative xmlns="" xmlns:adec="http://schemas.microsoft.com/office/drawing/2017/decorative" val="1"/>
              </a:ext>
            </a:extLst>
          </p:cNvPr>
          <p:cNvSpPr txBox="1">
            <a:spLocks/>
          </p:cNvSpPr>
          <p:nvPr/>
        </p:nvSpPr>
        <p:spPr>
          <a:xfrm>
            <a:off x="419100" y="1528176"/>
            <a:ext cx="348964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777312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23</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6. Specify storage</a:t>
            </a:r>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4012163" y="1143000"/>
            <a:ext cx="6741185" cy="5291750"/>
          </a:xfrm>
        </p:spPr>
        <p:txBody>
          <a:bodyPr/>
          <a:lstStyle/>
          <a:p>
            <a:pPr marL="287338" indent="-268288"/>
            <a:r>
              <a:rPr lang="en-US" sz="2400" dirty="0"/>
              <a:t>Configure the </a:t>
            </a:r>
            <a:r>
              <a:rPr lang="en-US" sz="2400" dirty="0">
                <a:solidFill>
                  <a:schemeClr val="accent6"/>
                </a:solidFill>
              </a:rPr>
              <a:t>root volume</a:t>
            </a:r>
          </a:p>
          <a:p>
            <a:pPr marL="744538" lvl="1" indent="-268288"/>
            <a:r>
              <a:rPr lang="en-US" sz="2000" dirty="0"/>
              <a:t> Where the </a:t>
            </a:r>
            <a:r>
              <a:rPr lang="en-US" sz="2000" dirty="0">
                <a:solidFill>
                  <a:srgbClr val="333399"/>
                </a:solidFill>
              </a:rPr>
              <a:t>guest operating system </a:t>
            </a:r>
            <a:r>
              <a:rPr lang="en-US" sz="2000" dirty="0"/>
              <a:t>is installed</a:t>
            </a:r>
          </a:p>
          <a:p>
            <a:pPr marL="287338" indent="-268288"/>
            <a:r>
              <a:rPr lang="en-US" sz="2400" dirty="0"/>
              <a:t>Attach </a:t>
            </a:r>
            <a:r>
              <a:rPr lang="en-US" sz="2400" dirty="0">
                <a:solidFill>
                  <a:schemeClr val="accent6"/>
                </a:solidFill>
              </a:rPr>
              <a:t>additional storage volumes</a:t>
            </a:r>
            <a:r>
              <a:rPr lang="en-US" sz="2400" dirty="0"/>
              <a:t> (optional)</a:t>
            </a:r>
          </a:p>
          <a:p>
            <a:pPr marL="744538" lvl="1" indent="-268288"/>
            <a:r>
              <a:rPr lang="en-US" sz="2000" dirty="0"/>
              <a:t>AMI might already include more than one volume</a:t>
            </a:r>
          </a:p>
          <a:p>
            <a:pPr marL="287338" indent="-268288"/>
            <a:r>
              <a:rPr lang="en-US" sz="2400" dirty="0"/>
              <a:t>For each volume, specify:</a:t>
            </a:r>
          </a:p>
          <a:p>
            <a:pPr marL="744538" lvl="1" indent="-268288"/>
            <a:r>
              <a:rPr lang="en-US" sz="2000" dirty="0"/>
              <a:t>The </a:t>
            </a:r>
            <a:r>
              <a:rPr lang="en-US" sz="2000" b="1" dirty="0">
                <a:solidFill>
                  <a:srgbClr val="504BAB"/>
                </a:solidFill>
              </a:rPr>
              <a:t>size</a:t>
            </a:r>
            <a:r>
              <a:rPr lang="en-US" sz="2000" dirty="0"/>
              <a:t> of the disk (in GB)</a:t>
            </a:r>
          </a:p>
          <a:p>
            <a:pPr marL="744538" lvl="1" indent="-268288"/>
            <a:r>
              <a:rPr lang="en-US" sz="2000" dirty="0"/>
              <a:t>The </a:t>
            </a:r>
            <a:r>
              <a:rPr lang="en-US" sz="2000" b="1" dirty="0">
                <a:solidFill>
                  <a:srgbClr val="504BAB"/>
                </a:solidFill>
              </a:rPr>
              <a:t>volume type</a:t>
            </a:r>
          </a:p>
          <a:p>
            <a:pPr marL="1201738" lvl="2" indent="-268288"/>
            <a:r>
              <a:rPr lang="en-US" sz="1800" dirty="0"/>
              <a:t>Different types of solid state drives (SSDs) and hard disk drives (HDDs) are available</a:t>
            </a:r>
          </a:p>
          <a:p>
            <a:pPr marL="744538" lvl="1" indent="-268288"/>
            <a:r>
              <a:rPr lang="en-US" sz="2000" dirty="0"/>
              <a:t>If the volume will be deleted when the instance is terminated</a:t>
            </a:r>
          </a:p>
          <a:p>
            <a:pPr marL="744538" lvl="1" indent="-268288"/>
            <a:r>
              <a:rPr lang="en-US" sz="2000" dirty="0"/>
              <a:t>If </a:t>
            </a:r>
            <a:r>
              <a:rPr lang="en-US" sz="2000" b="1" dirty="0">
                <a:solidFill>
                  <a:srgbClr val="504BAB"/>
                </a:solidFill>
              </a:rPr>
              <a:t>encryption</a:t>
            </a:r>
            <a:r>
              <a:rPr lang="en-US" sz="2000" dirty="0"/>
              <a:t> should be used</a:t>
            </a:r>
          </a:p>
        </p:txBody>
      </p:sp>
      <p:pic>
        <p:nvPicPr>
          <p:cNvPr id="16" name="Graphic 15">
            <a:extLst>
              <a:ext uri="{FF2B5EF4-FFF2-40B4-BE49-F238E27FC236}">
                <a16:creationId xmlns="" xmlns:a16="http://schemas.microsoft.com/office/drawing/2014/main" id="{37277187-0CBC-3647-A0AB-8E468DECC8D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699668" y="1524228"/>
            <a:ext cx="914400" cy="914400"/>
          </a:xfrm>
          <a:prstGeom prst="rect">
            <a:avLst/>
          </a:prstGeom>
        </p:spPr>
      </p:pic>
      <p:pic>
        <p:nvPicPr>
          <p:cNvPr id="17" name="Graphic 16">
            <a:extLst>
              <a:ext uri="{FF2B5EF4-FFF2-40B4-BE49-F238E27FC236}">
                <a16:creationId xmlns="" xmlns:a16="http://schemas.microsoft.com/office/drawing/2014/main" id="{FCE0DB5B-3CBC-FB4B-B0A8-3607409136A4}"/>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753348" y="2700248"/>
            <a:ext cx="807039" cy="807039"/>
          </a:xfrm>
          <a:prstGeom prst="rect">
            <a:avLst/>
          </a:prstGeom>
        </p:spPr>
      </p:pic>
      <p:sp>
        <p:nvSpPr>
          <p:cNvPr id="20" name="Content Placeholder 8">
            <a:extLst>
              <a:ext uri="{FF2B5EF4-FFF2-40B4-BE49-F238E27FC236}">
                <a16:creationId xmlns="" xmlns:a16="http://schemas.microsoft.com/office/drawing/2014/main" id="{52E825D5-0043-8F4A-B6CC-635D30D85B49}"/>
              </a:ext>
              <a:ext uri="{C183D7F6-B498-43B3-948B-1728B52AA6E4}">
                <adec:decorative xmlns="" xmlns:adec="http://schemas.microsoft.com/office/drawing/2017/decorative" val="1"/>
              </a:ext>
            </a:extLst>
          </p:cNvPr>
          <p:cNvSpPr txBox="1">
            <a:spLocks/>
          </p:cNvSpPr>
          <p:nvPr/>
        </p:nvSpPr>
        <p:spPr>
          <a:xfrm>
            <a:off x="419099" y="1455576"/>
            <a:ext cx="3443773" cy="37365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549876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AF648993-4880-6148-880D-2AE1FFA1A639}"/>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24</a:t>
            </a:fld>
            <a:endParaRPr lang="en-US" dirty="0"/>
          </a:p>
        </p:txBody>
      </p:sp>
      <p:sp>
        <p:nvSpPr>
          <p:cNvPr id="2" name="Title 1">
            <a:extLst>
              <a:ext uri="{FF2B5EF4-FFF2-40B4-BE49-F238E27FC236}">
                <a16:creationId xmlns="" xmlns:a16="http://schemas.microsoft.com/office/drawing/2014/main" id="{6B4C90F2-CAB3-DC42-A9E1-3388BB0E2AFA}"/>
              </a:ext>
            </a:extLst>
          </p:cNvPr>
          <p:cNvSpPr>
            <a:spLocks noGrp="1"/>
          </p:cNvSpPr>
          <p:nvPr>
            <p:ph type="title"/>
          </p:nvPr>
        </p:nvSpPr>
        <p:spPr/>
        <p:txBody>
          <a:bodyPr/>
          <a:lstStyle/>
          <a:p>
            <a:r>
              <a:rPr lang="en-US" dirty="0"/>
              <a:t>Amazon EC2 storage options</a:t>
            </a:r>
          </a:p>
        </p:txBody>
      </p:sp>
      <p:sp>
        <p:nvSpPr>
          <p:cNvPr id="12" name="Content Placeholder 11">
            <a:extLst>
              <a:ext uri="{FF2B5EF4-FFF2-40B4-BE49-F238E27FC236}">
                <a16:creationId xmlns="" xmlns:a16="http://schemas.microsoft.com/office/drawing/2014/main" id="{E6B637D2-1856-B04F-89E5-B08E36BF3D36}"/>
              </a:ext>
            </a:extLst>
          </p:cNvPr>
          <p:cNvSpPr>
            <a:spLocks noGrp="1"/>
          </p:cNvSpPr>
          <p:nvPr>
            <p:ph sz="quarter" idx="21"/>
          </p:nvPr>
        </p:nvSpPr>
        <p:spPr/>
        <p:txBody>
          <a:bodyPr/>
          <a:lstStyle/>
          <a:p>
            <a:r>
              <a:rPr lang="en-US" sz="2400" b="1" dirty="0">
                <a:solidFill>
                  <a:srgbClr val="504BAB"/>
                </a:solidFill>
              </a:rPr>
              <a:t>Amazon Elastic Block Store (Amazon EBS) – </a:t>
            </a:r>
            <a:r>
              <a:rPr lang="en-US" sz="2400" b="1" dirty="0" smtClean="0">
                <a:solidFill>
                  <a:srgbClr val="504BAB"/>
                </a:solidFill>
              </a:rPr>
              <a:t>Permanent</a:t>
            </a:r>
            <a:endParaRPr lang="en-US" sz="2400" b="1" dirty="0">
              <a:solidFill>
                <a:srgbClr val="504BAB"/>
              </a:solidFill>
            </a:endParaRPr>
          </a:p>
          <a:p>
            <a:pPr lvl="1"/>
            <a:r>
              <a:rPr lang="en-US" sz="2000" dirty="0">
                <a:solidFill>
                  <a:schemeClr val="accent6"/>
                </a:solidFill>
              </a:rPr>
              <a:t>Durable</a:t>
            </a:r>
            <a:r>
              <a:rPr lang="en-US" sz="2000" dirty="0"/>
              <a:t>, block-level storage volumes.</a:t>
            </a:r>
          </a:p>
          <a:p>
            <a:pPr lvl="1"/>
            <a:r>
              <a:rPr lang="en-US" sz="2000" dirty="0"/>
              <a:t>You can stop the instance and start it again, and the data will still be there.</a:t>
            </a:r>
          </a:p>
          <a:p>
            <a:r>
              <a:rPr lang="en-US" sz="2400" b="1" dirty="0">
                <a:solidFill>
                  <a:srgbClr val="504BAB"/>
                </a:solidFill>
              </a:rPr>
              <a:t>Amazon EC2 Instance Store – </a:t>
            </a:r>
            <a:r>
              <a:rPr lang="en-US" sz="2400" b="1" dirty="0" smtClean="0">
                <a:solidFill>
                  <a:srgbClr val="504BAB"/>
                </a:solidFill>
              </a:rPr>
              <a:t>Temporary</a:t>
            </a:r>
            <a:endParaRPr lang="en-US" sz="2400" b="1" dirty="0">
              <a:solidFill>
                <a:srgbClr val="504BAB"/>
              </a:solidFill>
            </a:endParaRPr>
          </a:p>
          <a:p>
            <a:pPr lvl="1"/>
            <a:r>
              <a:rPr lang="en-US" sz="2000" dirty="0">
                <a:solidFill>
                  <a:schemeClr val="accent6"/>
                </a:solidFill>
              </a:rPr>
              <a:t>Ephemeral</a:t>
            </a:r>
            <a:r>
              <a:rPr lang="en-US" sz="2000" dirty="0"/>
              <a:t> storage is provided on disks that are attached to the host computer where the EC2 instance is running.</a:t>
            </a:r>
          </a:p>
          <a:p>
            <a:pPr lvl="1"/>
            <a:r>
              <a:rPr lang="en-US" sz="2000" dirty="0">
                <a:solidFill>
                  <a:schemeClr val="accent6"/>
                </a:solidFill>
              </a:rPr>
              <a:t>If the instance stops, data stored here is deleted</a:t>
            </a:r>
            <a:r>
              <a:rPr lang="en-US" sz="2000" dirty="0" smtClean="0">
                <a:solidFill>
                  <a:schemeClr val="accent6"/>
                </a:solidFill>
              </a:rPr>
              <a:t>.</a:t>
            </a:r>
          </a:p>
          <a:p>
            <a:pPr lvl="2"/>
            <a:r>
              <a:rPr lang="en-US" sz="1600" dirty="0">
                <a:solidFill>
                  <a:schemeClr val="tx1"/>
                </a:solidFill>
              </a:rPr>
              <a:t>load balanced pool of web servers</a:t>
            </a:r>
          </a:p>
          <a:p>
            <a:r>
              <a:rPr lang="en-US" sz="2400" dirty="0"/>
              <a:t>Other options for storage (not for the root volume) – </a:t>
            </a:r>
          </a:p>
          <a:p>
            <a:pPr lvl="1"/>
            <a:r>
              <a:rPr lang="en-US" sz="2000" dirty="0"/>
              <a:t>Mount an </a:t>
            </a:r>
            <a:r>
              <a:rPr lang="en-US" sz="2000" b="1" dirty="0">
                <a:solidFill>
                  <a:srgbClr val="504BAB"/>
                </a:solidFill>
              </a:rPr>
              <a:t>Amazon Elastic File System (Amazon EFS) </a:t>
            </a:r>
            <a:r>
              <a:rPr lang="en-US" sz="2000" dirty="0"/>
              <a:t>file system.</a:t>
            </a:r>
          </a:p>
          <a:p>
            <a:pPr lvl="1"/>
            <a:r>
              <a:rPr lang="en-US" sz="2000" dirty="0"/>
              <a:t>Connect to </a:t>
            </a:r>
            <a:r>
              <a:rPr lang="en-US" sz="2000" b="1" dirty="0">
                <a:solidFill>
                  <a:srgbClr val="504BAB"/>
                </a:solidFill>
              </a:rPr>
              <a:t>Amazon Simple Storage Service (Amazon S3)</a:t>
            </a:r>
            <a:r>
              <a:rPr lang="en-US" sz="2000" dirty="0"/>
              <a:t>.</a:t>
            </a:r>
            <a:r>
              <a:rPr lang="en-US" sz="2000" b="1" dirty="0">
                <a:solidFill>
                  <a:schemeClr val="accent5"/>
                </a:solidFill>
              </a:rPr>
              <a:t> </a:t>
            </a:r>
          </a:p>
        </p:txBody>
      </p:sp>
    </p:spTree>
    <p:custDataLst>
      <p:tags r:id="rId1"/>
    </p:custDataLst>
    <p:extLst>
      <p:ext uri="{BB962C8B-B14F-4D97-AF65-F5344CB8AC3E}">
        <p14:creationId xmlns:p14="http://schemas.microsoft.com/office/powerpoint/2010/main" val="1716333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D9885F5-4B4F-B347-B353-EF498C4B413F}"/>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25</a:t>
            </a:fld>
            <a:endParaRPr lang="en-US" dirty="0"/>
          </a:p>
        </p:txBody>
      </p:sp>
      <p:sp>
        <p:nvSpPr>
          <p:cNvPr id="7" name="Title 6">
            <a:extLst>
              <a:ext uri="{FF2B5EF4-FFF2-40B4-BE49-F238E27FC236}">
                <a16:creationId xmlns="" xmlns:a16="http://schemas.microsoft.com/office/drawing/2014/main" id="{D0C8C114-ECD1-8C41-9770-E099B38577DC}"/>
              </a:ext>
            </a:extLst>
          </p:cNvPr>
          <p:cNvSpPr>
            <a:spLocks noGrp="1"/>
          </p:cNvSpPr>
          <p:nvPr>
            <p:ph type="title"/>
          </p:nvPr>
        </p:nvSpPr>
        <p:spPr/>
        <p:txBody>
          <a:bodyPr/>
          <a:lstStyle/>
          <a:p>
            <a:r>
              <a:rPr lang="en-US" dirty="0"/>
              <a:t>Example storage options</a:t>
            </a:r>
          </a:p>
        </p:txBody>
      </p:sp>
      <p:sp>
        <p:nvSpPr>
          <p:cNvPr id="50" name="Content Placeholder 49">
            <a:extLst>
              <a:ext uri="{FF2B5EF4-FFF2-40B4-BE49-F238E27FC236}">
                <a16:creationId xmlns="" xmlns:a16="http://schemas.microsoft.com/office/drawing/2014/main" id="{F48E2713-88E9-AA43-99F3-73BB63424EAE}"/>
              </a:ext>
            </a:extLst>
          </p:cNvPr>
          <p:cNvSpPr>
            <a:spLocks noGrp="1"/>
          </p:cNvSpPr>
          <p:nvPr>
            <p:ph sz="quarter" idx="21"/>
          </p:nvPr>
        </p:nvSpPr>
        <p:spPr>
          <a:xfrm>
            <a:off x="365760" y="1143000"/>
            <a:ext cx="4220637" cy="5291750"/>
          </a:xfrm>
        </p:spPr>
        <p:txBody>
          <a:bodyPr>
            <a:normAutofit lnSpcReduction="10000"/>
          </a:bodyPr>
          <a:lstStyle/>
          <a:p>
            <a:r>
              <a:rPr lang="en-US" sz="2400" b="1" dirty="0">
                <a:solidFill>
                  <a:srgbClr val="504BAB"/>
                </a:solidFill>
              </a:rPr>
              <a:t>Instance 1</a:t>
            </a:r>
            <a:r>
              <a:rPr lang="en-US" sz="2400" dirty="0">
                <a:solidFill>
                  <a:srgbClr val="504BAB"/>
                </a:solidFill>
              </a:rPr>
              <a:t> </a:t>
            </a:r>
            <a:r>
              <a:rPr lang="en-US" sz="2400" dirty="0"/>
              <a:t>characteristics – </a:t>
            </a:r>
          </a:p>
          <a:p>
            <a:pPr lvl="1"/>
            <a:r>
              <a:rPr lang="en-US" sz="1800" dirty="0"/>
              <a:t>It has an </a:t>
            </a:r>
            <a:r>
              <a:rPr lang="en-US" sz="1800" b="1" dirty="0"/>
              <a:t>Amazon EBS</a:t>
            </a:r>
            <a:r>
              <a:rPr lang="en-US" sz="1800" dirty="0"/>
              <a:t> </a:t>
            </a:r>
            <a:r>
              <a:rPr lang="en-US" sz="1800" i="1" dirty="0"/>
              <a:t>root volume</a:t>
            </a:r>
            <a:r>
              <a:rPr lang="en-US" sz="1800" dirty="0"/>
              <a:t> type for the operating system.</a:t>
            </a:r>
          </a:p>
          <a:p>
            <a:pPr lvl="1"/>
            <a:r>
              <a:rPr lang="en-US" sz="1800" dirty="0">
                <a:solidFill>
                  <a:schemeClr val="tx1"/>
                </a:solidFill>
              </a:rPr>
              <a:t>What will happen if the instance is stopped and then started again</a:t>
            </a:r>
            <a:r>
              <a:rPr lang="en-US" sz="1800" dirty="0" smtClean="0">
                <a:solidFill>
                  <a:schemeClr val="tx1"/>
                </a:solidFill>
              </a:rPr>
              <a:t>?</a:t>
            </a:r>
          </a:p>
          <a:p>
            <a:pPr lvl="2"/>
            <a:r>
              <a:rPr lang="en-US" sz="1400" dirty="0" smtClean="0">
                <a:solidFill>
                  <a:srgbClr val="333399"/>
                </a:solidFill>
              </a:rPr>
              <a:t>OS and data on EBS remains intact.</a:t>
            </a:r>
          </a:p>
          <a:p>
            <a:pPr lvl="2"/>
            <a:r>
              <a:rPr lang="en-US" sz="1400" dirty="0" smtClean="0">
                <a:solidFill>
                  <a:srgbClr val="333399"/>
                </a:solidFill>
              </a:rPr>
              <a:t>Data on ephemeral will be lost</a:t>
            </a:r>
            <a:endParaRPr lang="en-US" sz="1800" dirty="0"/>
          </a:p>
          <a:p>
            <a:r>
              <a:rPr lang="en-US" sz="2400" b="1" dirty="0">
                <a:solidFill>
                  <a:srgbClr val="504BAB"/>
                </a:solidFill>
              </a:rPr>
              <a:t>Instance 2</a:t>
            </a:r>
            <a:r>
              <a:rPr lang="en-US" sz="2400" dirty="0"/>
              <a:t> characteristics – </a:t>
            </a:r>
          </a:p>
          <a:p>
            <a:pPr lvl="1"/>
            <a:r>
              <a:rPr lang="en-US" sz="1800" dirty="0"/>
              <a:t>It has an </a:t>
            </a:r>
            <a:r>
              <a:rPr lang="en-US" sz="1800" b="1" dirty="0"/>
              <a:t>Instance Store</a:t>
            </a:r>
            <a:r>
              <a:rPr lang="en-US" sz="1800" dirty="0"/>
              <a:t> </a:t>
            </a:r>
            <a:r>
              <a:rPr lang="en-US" sz="1800" i="1" dirty="0"/>
              <a:t>root volume</a:t>
            </a:r>
            <a:r>
              <a:rPr lang="en-US" sz="1800" dirty="0"/>
              <a:t> type for the operating system.</a:t>
            </a:r>
          </a:p>
          <a:p>
            <a:pPr lvl="1"/>
            <a:r>
              <a:rPr lang="en-US" sz="1800" dirty="0">
                <a:solidFill>
                  <a:schemeClr val="tx1"/>
                </a:solidFill>
              </a:rPr>
              <a:t>What will happen if the instance stops (because of user error or a system malfunction</a:t>
            </a:r>
            <a:r>
              <a:rPr lang="en-US" sz="1800" dirty="0" smtClean="0">
                <a:solidFill>
                  <a:schemeClr val="tx1"/>
                </a:solidFill>
              </a:rPr>
              <a:t>)?</a:t>
            </a:r>
          </a:p>
          <a:p>
            <a:pPr lvl="2"/>
            <a:r>
              <a:rPr lang="en-US" sz="1400" dirty="0" smtClean="0">
                <a:solidFill>
                  <a:srgbClr val="333399"/>
                </a:solidFill>
              </a:rPr>
              <a:t>OS Deletion</a:t>
            </a:r>
            <a:endParaRPr lang="en-US" sz="1400" dirty="0">
              <a:solidFill>
                <a:srgbClr val="333399"/>
              </a:solidFill>
            </a:endParaRPr>
          </a:p>
          <a:p>
            <a:pPr lvl="1"/>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600" dirty="0">
              <a:solidFill>
                <a:schemeClr val="accent6"/>
              </a:solidFill>
            </a:endParaRPr>
          </a:p>
          <a:p>
            <a:pPr lvl="1"/>
            <a:endParaRPr lang="en-US" sz="1800" dirty="0"/>
          </a:p>
        </p:txBody>
      </p:sp>
      <p:grpSp>
        <p:nvGrpSpPr>
          <p:cNvPr id="2" name="Group 1" descr="Diagram showing two EC2 instances and the storage types attached. Details of the diagram explained in notes below the slide.">
            <a:extLst>
              <a:ext uri="{FF2B5EF4-FFF2-40B4-BE49-F238E27FC236}">
                <a16:creationId xmlns="" xmlns:a16="http://schemas.microsoft.com/office/drawing/2014/main" id="{153BE7E6-1726-7AA6-0466-19BBEFF1A2F0}"/>
              </a:ext>
            </a:extLst>
          </p:cNvPr>
          <p:cNvGrpSpPr/>
          <p:nvPr/>
        </p:nvGrpSpPr>
        <p:grpSpPr>
          <a:xfrm>
            <a:off x="4646089" y="1425628"/>
            <a:ext cx="7398740" cy="3913738"/>
            <a:chOff x="4646089" y="1425628"/>
            <a:chExt cx="7398740" cy="3913738"/>
          </a:xfrm>
        </p:grpSpPr>
        <p:pic>
          <p:nvPicPr>
            <p:cNvPr id="8" name="Graphic 7">
              <a:extLst>
                <a:ext uri="{FF2B5EF4-FFF2-40B4-BE49-F238E27FC236}">
                  <a16:creationId xmlns="" xmlns:a16="http://schemas.microsoft.com/office/drawing/2014/main" id="{9C348E62-6AEE-BE41-9116-AEE94C646DD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364953" y="2471497"/>
              <a:ext cx="672352" cy="672352"/>
            </a:xfrm>
            <a:prstGeom prst="rect">
              <a:avLst/>
            </a:prstGeom>
          </p:spPr>
        </p:pic>
        <p:sp>
          <p:nvSpPr>
            <p:cNvPr id="9" name="TextBox 8">
              <a:extLst>
                <a:ext uri="{FF2B5EF4-FFF2-40B4-BE49-F238E27FC236}">
                  <a16:creationId xmlns="" xmlns:a16="http://schemas.microsoft.com/office/drawing/2014/main" id="{17E402FB-9089-074A-B6F2-686A75A5D42F}"/>
                </a:ext>
              </a:extLst>
            </p:cNvPr>
            <p:cNvSpPr txBox="1"/>
            <p:nvPr/>
          </p:nvSpPr>
          <p:spPr>
            <a:xfrm>
              <a:off x="7945939" y="3135183"/>
              <a:ext cx="1513305" cy="338554"/>
            </a:xfrm>
            <a:prstGeom prst="rect">
              <a:avLst/>
            </a:prstGeom>
            <a:noFill/>
          </p:spPr>
          <p:txBody>
            <a:bodyPr wrap="square" rtlCol="0">
              <a:spAutoFit/>
            </a:bodyPr>
            <a:lstStyle/>
            <a:p>
              <a:pPr algn="ctr"/>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Instance 1</a:t>
              </a:r>
            </a:p>
          </p:txBody>
        </p:sp>
        <p:sp>
          <p:nvSpPr>
            <p:cNvPr id="10" name="Rectangle 9">
              <a:extLst>
                <a:ext uri="{FF2B5EF4-FFF2-40B4-BE49-F238E27FC236}">
                  <a16:creationId xmlns="" xmlns:a16="http://schemas.microsoft.com/office/drawing/2014/main" id="{15B286F4-BAF3-AA47-B9F1-DFDD896CA257}"/>
                </a:ext>
              </a:extLst>
            </p:cNvPr>
            <p:cNvSpPr/>
            <p:nvPr/>
          </p:nvSpPr>
          <p:spPr>
            <a:xfrm>
              <a:off x="8130432" y="1430736"/>
              <a:ext cx="3914397" cy="390863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Host computer</a:t>
              </a:r>
              <a:endParaRPr lang="en-US" sz="1200" dirty="0">
                <a:solidFill>
                  <a:srgbClr val="5A6B86"/>
                </a:solidFill>
              </a:endParaRPr>
            </a:p>
          </p:txBody>
        </p:sp>
        <p:pic>
          <p:nvPicPr>
            <p:cNvPr id="11" name="Graphic 10">
              <a:extLst>
                <a:ext uri="{FF2B5EF4-FFF2-40B4-BE49-F238E27FC236}">
                  <a16:creationId xmlns="" xmlns:a16="http://schemas.microsoft.com/office/drawing/2014/main" id="{C8BE35CD-AFC5-EE40-9192-10B767F5EDA1}"/>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130432" y="1425628"/>
              <a:ext cx="330200" cy="330200"/>
            </a:xfrm>
            <a:prstGeom prst="rect">
              <a:avLst/>
            </a:prstGeom>
          </p:spPr>
        </p:pic>
        <p:pic>
          <p:nvPicPr>
            <p:cNvPr id="12" name="Graphic 11">
              <a:extLst>
                <a:ext uri="{FF2B5EF4-FFF2-40B4-BE49-F238E27FC236}">
                  <a16:creationId xmlns="" xmlns:a16="http://schemas.microsoft.com/office/drawing/2014/main" id="{79E2D665-67E7-5F4C-8EEB-C38EFC715C01}"/>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847381" y="4003138"/>
              <a:ext cx="469900" cy="469900"/>
            </a:xfrm>
            <a:prstGeom prst="rect">
              <a:avLst/>
            </a:prstGeom>
          </p:spPr>
        </p:pic>
        <p:sp>
          <p:nvSpPr>
            <p:cNvPr id="13" name="TextBox 12">
              <a:extLst>
                <a:ext uri="{FF2B5EF4-FFF2-40B4-BE49-F238E27FC236}">
                  <a16:creationId xmlns="" xmlns:a16="http://schemas.microsoft.com/office/drawing/2014/main" id="{6CB884AC-F1C4-3444-9581-3F767E76AC58}"/>
                </a:ext>
              </a:extLst>
            </p:cNvPr>
            <p:cNvSpPr txBox="1"/>
            <p:nvPr/>
          </p:nvSpPr>
          <p:spPr>
            <a:xfrm>
              <a:off x="10325678" y="4485724"/>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 volume 2</a:t>
              </a:r>
            </a:p>
          </p:txBody>
        </p:sp>
        <p:pic>
          <p:nvPicPr>
            <p:cNvPr id="14" name="Graphic 13">
              <a:extLst>
                <a:ext uri="{FF2B5EF4-FFF2-40B4-BE49-F238E27FC236}">
                  <a16:creationId xmlns="" xmlns:a16="http://schemas.microsoft.com/office/drawing/2014/main" id="{546D10E0-AA14-294B-8355-A32076F31C1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836665" y="2576573"/>
              <a:ext cx="469900" cy="469900"/>
            </a:xfrm>
            <a:prstGeom prst="rect">
              <a:avLst/>
            </a:prstGeom>
          </p:spPr>
        </p:pic>
        <p:sp>
          <p:nvSpPr>
            <p:cNvPr id="15" name="TextBox 14">
              <a:extLst>
                <a:ext uri="{FF2B5EF4-FFF2-40B4-BE49-F238E27FC236}">
                  <a16:creationId xmlns="" xmlns:a16="http://schemas.microsoft.com/office/drawing/2014/main" id="{1043D273-7A6E-B643-AAFE-3595E8448B03}"/>
                </a:ext>
              </a:extLst>
            </p:cNvPr>
            <p:cNvSpPr txBox="1"/>
            <p:nvPr/>
          </p:nvSpPr>
          <p:spPr>
            <a:xfrm>
              <a:off x="10292433" y="3060131"/>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 1</a:t>
              </a:r>
            </a:p>
          </p:txBody>
        </p:sp>
        <p:pic>
          <p:nvPicPr>
            <p:cNvPr id="17" name="Graphic 16">
              <a:extLst>
                <a:ext uri="{FF2B5EF4-FFF2-40B4-BE49-F238E27FC236}">
                  <a16:creationId xmlns="" xmlns:a16="http://schemas.microsoft.com/office/drawing/2014/main" id="{74037D1E-3047-9142-923A-DA6DDC03A3F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364953" y="3904896"/>
              <a:ext cx="672352" cy="672352"/>
            </a:xfrm>
            <a:prstGeom prst="rect">
              <a:avLst/>
            </a:prstGeom>
          </p:spPr>
        </p:pic>
        <p:sp>
          <p:nvSpPr>
            <p:cNvPr id="18" name="TextBox 17">
              <a:extLst>
                <a:ext uri="{FF2B5EF4-FFF2-40B4-BE49-F238E27FC236}">
                  <a16:creationId xmlns="" xmlns:a16="http://schemas.microsoft.com/office/drawing/2014/main" id="{8DE82A41-344E-EA41-927D-295035A6E6EA}"/>
                </a:ext>
              </a:extLst>
            </p:cNvPr>
            <p:cNvSpPr txBox="1"/>
            <p:nvPr/>
          </p:nvSpPr>
          <p:spPr>
            <a:xfrm>
              <a:off x="7957279" y="4574264"/>
              <a:ext cx="1513305" cy="338554"/>
            </a:xfrm>
            <a:prstGeom prst="rect">
              <a:avLst/>
            </a:prstGeom>
            <a:noFill/>
          </p:spPr>
          <p:txBody>
            <a:bodyPr wrap="square" rtlCol="0">
              <a:spAutoFit/>
            </a:bodyPr>
            <a:lstStyle/>
            <a:p>
              <a:pPr algn="ctr"/>
              <a:r>
                <a:rPr lang="en-US" sz="1600"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Instance 2</a:t>
              </a:r>
            </a:p>
          </p:txBody>
        </p:sp>
        <p:sp>
          <p:nvSpPr>
            <p:cNvPr id="19" name="TextBox 18">
              <a:extLst>
                <a:ext uri="{FF2B5EF4-FFF2-40B4-BE49-F238E27FC236}">
                  <a16:creationId xmlns="" xmlns:a16="http://schemas.microsoft.com/office/drawing/2014/main" id="{2CFAB646-0BB6-D548-898C-B7157A295B8C}"/>
                </a:ext>
              </a:extLst>
            </p:cNvPr>
            <p:cNvSpPr txBox="1"/>
            <p:nvPr/>
          </p:nvSpPr>
          <p:spPr>
            <a:xfrm>
              <a:off x="4749012" y="1576873"/>
              <a:ext cx="1985781" cy="830997"/>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Elastic Block Store (Amazon EBS)</a:t>
              </a:r>
            </a:p>
          </p:txBody>
        </p:sp>
        <p:pic>
          <p:nvPicPr>
            <p:cNvPr id="20" name="Graphic 19">
              <a:extLst>
                <a:ext uri="{FF2B5EF4-FFF2-40B4-BE49-F238E27FC236}">
                  <a16:creationId xmlns="" xmlns:a16="http://schemas.microsoft.com/office/drawing/2014/main" id="{8EACB74C-5697-CF46-BF8B-3C41D71B9DE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646089" y="1563714"/>
              <a:ext cx="351800" cy="351800"/>
            </a:xfrm>
            <a:prstGeom prst="rect">
              <a:avLst/>
            </a:prstGeom>
          </p:spPr>
        </p:pic>
        <p:sp>
          <p:nvSpPr>
            <p:cNvPr id="21" name="TextBox 20">
              <a:extLst>
                <a:ext uri="{FF2B5EF4-FFF2-40B4-BE49-F238E27FC236}">
                  <a16:creationId xmlns="" xmlns:a16="http://schemas.microsoft.com/office/drawing/2014/main" id="{0EC1FC32-B8EB-A144-8FBE-66CF7F238C6B}"/>
                </a:ext>
              </a:extLst>
            </p:cNvPr>
            <p:cNvSpPr txBox="1"/>
            <p:nvPr/>
          </p:nvSpPr>
          <p:spPr>
            <a:xfrm>
              <a:off x="4874485" y="3108945"/>
              <a:ext cx="156924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20-GB volume</a:t>
              </a:r>
            </a:p>
          </p:txBody>
        </p:sp>
        <p:pic>
          <p:nvPicPr>
            <p:cNvPr id="22" name="Graphic 21">
              <a:extLst>
                <a:ext uri="{FF2B5EF4-FFF2-40B4-BE49-F238E27FC236}">
                  <a16:creationId xmlns="" xmlns:a16="http://schemas.microsoft.com/office/drawing/2014/main" id="{58157669-6C01-7741-AED5-109AB04335CF}"/>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376279" y="2509186"/>
              <a:ext cx="584775" cy="584775"/>
            </a:xfrm>
            <a:prstGeom prst="rect">
              <a:avLst/>
            </a:prstGeom>
          </p:spPr>
        </p:pic>
        <p:sp>
          <p:nvSpPr>
            <p:cNvPr id="23" name="Rectangle 22">
              <a:extLst>
                <a:ext uri="{FF2B5EF4-FFF2-40B4-BE49-F238E27FC236}">
                  <a16:creationId xmlns="" xmlns:a16="http://schemas.microsoft.com/office/drawing/2014/main" id="{FF459F6B-E826-F740-904A-DCD2C1AAF024}"/>
                </a:ext>
              </a:extLst>
            </p:cNvPr>
            <p:cNvSpPr/>
            <p:nvPr/>
          </p:nvSpPr>
          <p:spPr>
            <a:xfrm>
              <a:off x="4646089" y="1563714"/>
              <a:ext cx="1985781" cy="29936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cxnSp>
          <p:nvCxnSpPr>
            <p:cNvPr id="25" name="Straight Arrow Connector 24">
              <a:extLst>
                <a:ext uri="{FF2B5EF4-FFF2-40B4-BE49-F238E27FC236}">
                  <a16:creationId xmlns="" xmlns:a16="http://schemas.microsoft.com/office/drawing/2014/main" id="{861C5961-50EF-4B47-A82F-BD137E38DE95}"/>
                </a:ext>
              </a:extLst>
            </p:cNvPr>
            <p:cNvCxnSpPr>
              <a:cxnSpLocks/>
              <a:stCxn id="22" idx="3"/>
              <a:endCxn id="8" idx="1"/>
            </p:cNvCxnSpPr>
            <p:nvPr/>
          </p:nvCxnSpPr>
          <p:spPr>
            <a:xfrm>
              <a:off x="5961054" y="2801574"/>
              <a:ext cx="2403899" cy="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B635862D-EAED-6343-9121-CB1EE687AC36}"/>
                </a:ext>
              </a:extLst>
            </p:cNvPr>
            <p:cNvSpPr txBox="1"/>
            <p:nvPr/>
          </p:nvSpPr>
          <p:spPr>
            <a:xfrm>
              <a:off x="6552726" y="2522477"/>
              <a:ext cx="133562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27" name="TextBox 26">
              <a:extLst>
                <a:ext uri="{FF2B5EF4-FFF2-40B4-BE49-F238E27FC236}">
                  <a16:creationId xmlns="" xmlns:a16="http://schemas.microsoft.com/office/drawing/2014/main" id="{238D33CC-CE48-5447-844E-07565D418E86}"/>
                </a:ext>
              </a:extLst>
            </p:cNvPr>
            <p:cNvSpPr txBox="1"/>
            <p:nvPr/>
          </p:nvSpPr>
          <p:spPr>
            <a:xfrm>
              <a:off x="4834314" y="4188029"/>
              <a:ext cx="160402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500-GB volume</a:t>
              </a:r>
            </a:p>
          </p:txBody>
        </p:sp>
        <p:pic>
          <p:nvPicPr>
            <p:cNvPr id="28" name="Graphic 27">
              <a:extLst>
                <a:ext uri="{FF2B5EF4-FFF2-40B4-BE49-F238E27FC236}">
                  <a16:creationId xmlns="" xmlns:a16="http://schemas.microsoft.com/office/drawing/2014/main" id="{D233EE6A-D042-5942-8657-C5DBC12D23EE}"/>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376278" y="3603254"/>
              <a:ext cx="584775" cy="584775"/>
            </a:xfrm>
            <a:prstGeom prst="rect">
              <a:avLst/>
            </a:prstGeom>
          </p:spPr>
        </p:pic>
        <p:cxnSp>
          <p:nvCxnSpPr>
            <p:cNvPr id="29" name="Straight Arrow Connector 28">
              <a:extLst>
                <a:ext uri="{FF2B5EF4-FFF2-40B4-BE49-F238E27FC236}">
                  <a16:creationId xmlns="" xmlns:a16="http://schemas.microsoft.com/office/drawing/2014/main" id="{CB1A6BFB-D990-244F-8CBB-6C5C03B0625F}"/>
                </a:ext>
              </a:extLst>
            </p:cNvPr>
            <p:cNvCxnSpPr>
              <a:cxnSpLocks/>
              <a:stCxn id="28" idx="3"/>
            </p:cNvCxnSpPr>
            <p:nvPr/>
          </p:nvCxnSpPr>
          <p:spPr>
            <a:xfrm flipV="1">
              <a:off x="5961053" y="2961387"/>
              <a:ext cx="2383412" cy="93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7378740D-6539-844F-B3FB-C005B45E836B}"/>
                </a:ext>
              </a:extLst>
            </p:cNvPr>
            <p:cNvSpPr txBox="1"/>
            <p:nvPr/>
          </p:nvSpPr>
          <p:spPr>
            <a:xfrm>
              <a:off x="6599050" y="3468219"/>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33" name="TextBox 32">
              <a:extLst>
                <a:ext uri="{FF2B5EF4-FFF2-40B4-BE49-F238E27FC236}">
                  <a16:creationId xmlns="" xmlns:a16="http://schemas.microsoft.com/office/drawing/2014/main" id="{09FDE44F-761F-5844-92DD-60E47128B101}"/>
                </a:ext>
              </a:extLst>
            </p:cNvPr>
            <p:cNvSpPr txBox="1"/>
            <p:nvPr/>
          </p:nvSpPr>
          <p:spPr>
            <a:xfrm>
              <a:off x="9096997" y="3972578"/>
              <a:ext cx="1335622"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cxnSp>
          <p:nvCxnSpPr>
            <p:cNvPr id="34" name="Straight Arrow Connector 33">
              <a:extLst>
                <a:ext uri="{FF2B5EF4-FFF2-40B4-BE49-F238E27FC236}">
                  <a16:creationId xmlns="" xmlns:a16="http://schemas.microsoft.com/office/drawing/2014/main" id="{80E36115-D681-AE4F-84AB-D3ADC64C2943}"/>
                </a:ext>
              </a:extLst>
            </p:cNvPr>
            <p:cNvCxnSpPr>
              <a:cxnSpLocks/>
              <a:stCxn id="14" idx="1"/>
              <a:endCxn id="8" idx="3"/>
            </p:cNvCxnSpPr>
            <p:nvPr/>
          </p:nvCxnSpPr>
          <p:spPr>
            <a:xfrm flipH="1" flipV="1">
              <a:off x="9037305" y="2807673"/>
              <a:ext cx="1799360" cy="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 xmlns:a16="http://schemas.microsoft.com/office/drawing/2014/main" id="{4AC4C157-3C3C-1643-BC44-AB58EE1B84A4}"/>
                </a:ext>
              </a:extLst>
            </p:cNvPr>
            <p:cNvCxnSpPr>
              <a:cxnSpLocks/>
              <a:stCxn id="12" idx="1"/>
              <a:endCxn id="17" idx="3"/>
            </p:cNvCxnSpPr>
            <p:nvPr/>
          </p:nvCxnSpPr>
          <p:spPr>
            <a:xfrm flipH="1">
              <a:off x="9037305" y="4238088"/>
              <a:ext cx="1810076" cy="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 xmlns:a16="http://schemas.microsoft.com/office/drawing/2014/main" id="{B1D2A11A-F7A9-0D4D-980B-231A71BAEFFB}"/>
                </a:ext>
              </a:extLst>
            </p:cNvPr>
            <p:cNvSpPr/>
            <p:nvPr/>
          </p:nvSpPr>
          <p:spPr>
            <a:xfrm>
              <a:off x="10406971" y="2442102"/>
              <a:ext cx="1398767" cy="262069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41" name="TextBox 40">
              <a:extLst>
                <a:ext uri="{FF2B5EF4-FFF2-40B4-BE49-F238E27FC236}">
                  <a16:creationId xmlns="" xmlns:a16="http://schemas.microsoft.com/office/drawing/2014/main" id="{770CADC0-A8C4-E946-9558-E58D416FFF3C}"/>
                </a:ext>
              </a:extLst>
            </p:cNvPr>
            <p:cNvSpPr txBox="1"/>
            <p:nvPr/>
          </p:nvSpPr>
          <p:spPr>
            <a:xfrm>
              <a:off x="10325678" y="2079624"/>
              <a:ext cx="1513305"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Instance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Store</a:t>
              </a:r>
            </a:p>
          </p:txBody>
        </p:sp>
        <p:sp>
          <p:nvSpPr>
            <p:cNvPr id="49" name="TextBox 48">
              <a:extLst>
                <a:ext uri="{FF2B5EF4-FFF2-40B4-BE49-F238E27FC236}">
                  <a16:creationId xmlns="" xmlns:a16="http://schemas.microsoft.com/office/drawing/2014/main" id="{7D3CC9A0-B731-F548-BD54-E29CB085186E}"/>
                </a:ext>
              </a:extLst>
            </p:cNvPr>
            <p:cNvSpPr txBox="1"/>
            <p:nvPr/>
          </p:nvSpPr>
          <p:spPr>
            <a:xfrm>
              <a:off x="8955373" y="2543013"/>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grpSp>
    </p:spTree>
    <p:custDataLst>
      <p:tags r:id="rId1"/>
    </p:custDataLst>
    <p:extLst>
      <p:ext uri="{BB962C8B-B14F-4D97-AF65-F5344CB8AC3E}">
        <p14:creationId xmlns:p14="http://schemas.microsoft.com/office/powerpoint/2010/main" val="317544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26</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7. Add tags</a:t>
            </a:r>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3881534" y="1143000"/>
            <a:ext cx="8072115" cy="5291750"/>
          </a:xfrm>
        </p:spPr>
        <p:txBody>
          <a:bodyPr/>
          <a:lstStyle/>
          <a:p>
            <a:pPr marL="287338" indent="-268288"/>
            <a:r>
              <a:rPr lang="en-US" sz="2400" dirty="0"/>
              <a:t>A </a:t>
            </a:r>
            <a:r>
              <a:rPr lang="en-US" sz="2400" dirty="0">
                <a:solidFill>
                  <a:schemeClr val="accent6"/>
                </a:solidFill>
              </a:rPr>
              <a:t>tag</a:t>
            </a:r>
            <a:r>
              <a:rPr lang="en-US" sz="2400" dirty="0"/>
              <a:t> is a label that you can assign to an AWS resource. </a:t>
            </a:r>
          </a:p>
          <a:p>
            <a:pPr marL="744538" lvl="1" indent="-268288"/>
            <a:r>
              <a:rPr lang="en-US" sz="2000" dirty="0"/>
              <a:t>Consists of a </a:t>
            </a:r>
            <a:r>
              <a:rPr lang="en-US" sz="2000" i="1" dirty="0"/>
              <a:t>key</a:t>
            </a:r>
            <a:r>
              <a:rPr lang="en-US" sz="2000" dirty="0"/>
              <a:t> and an optional </a:t>
            </a:r>
            <a:r>
              <a:rPr lang="en-US" sz="2000" i="1" dirty="0"/>
              <a:t>value</a:t>
            </a:r>
            <a:r>
              <a:rPr lang="en-US" sz="2000" i="1" dirty="0" smtClean="0"/>
              <a:t>. Case sensitive tags</a:t>
            </a:r>
            <a:endParaRPr lang="en-US" sz="2000" dirty="0"/>
          </a:p>
          <a:p>
            <a:pPr marL="287338" indent="-268288"/>
            <a:r>
              <a:rPr lang="en-US" sz="2400" dirty="0"/>
              <a:t>Tagging is how you can attach </a:t>
            </a:r>
            <a:r>
              <a:rPr lang="en-US" sz="2400" b="1" dirty="0">
                <a:solidFill>
                  <a:srgbClr val="504BAB"/>
                </a:solidFill>
              </a:rPr>
              <a:t>metadata</a:t>
            </a:r>
            <a:r>
              <a:rPr lang="en-US" sz="2400" dirty="0"/>
              <a:t> to an EC2 instance.</a:t>
            </a:r>
            <a:r>
              <a:rPr lang="en-US" dirty="0"/>
              <a:t> </a:t>
            </a:r>
          </a:p>
          <a:p>
            <a:pPr marL="287338" indent="-268288"/>
            <a:r>
              <a:rPr lang="en-US" sz="2400" dirty="0"/>
              <a:t>Potential benefits of tagging—Filtering, automation, cost allocation, and access control.</a:t>
            </a:r>
          </a:p>
          <a:p>
            <a:pPr marL="744538" lvl="1" indent="-268288"/>
            <a:endParaRPr lang="en-US" sz="1600" dirty="0"/>
          </a:p>
          <a:p>
            <a:pPr marL="19050" indent="0">
              <a:buNone/>
            </a:pPr>
            <a:r>
              <a:rPr lang="en-US" sz="2400" dirty="0"/>
              <a:t>Example: </a:t>
            </a:r>
          </a:p>
        </p:txBody>
      </p:sp>
      <p:pic>
        <p:nvPicPr>
          <p:cNvPr id="3" name="Picture 2" descr="Screenshot of the tags UI in the EC2 console instance details view.">
            <a:extLst>
              <a:ext uri="{FF2B5EF4-FFF2-40B4-BE49-F238E27FC236}">
                <a16:creationId xmlns="" xmlns:a16="http://schemas.microsoft.com/office/drawing/2014/main" id="{7F4350A2-4105-5444-973D-04E8308F4346}"/>
              </a:ext>
            </a:extLst>
          </p:cNvPr>
          <p:cNvPicPr>
            <a:picLocks noChangeAspect="1"/>
          </p:cNvPicPr>
          <p:nvPr/>
        </p:nvPicPr>
        <p:blipFill>
          <a:blip r:embed="rId4"/>
          <a:stretch>
            <a:fillRect/>
          </a:stretch>
        </p:blipFill>
        <p:spPr>
          <a:xfrm>
            <a:off x="5364154" y="4394200"/>
            <a:ext cx="6065846" cy="1962150"/>
          </a:xfrm>
          <a:prstGeom prst="rect">
            <a:avLst/>
          </a:prstGeom>
          <a:ln>
            <a:solidFill>
              <a:schemeClr val="tx1"/>
            </a:solidFill>
          </a:ln>
        </p:spPr>
      </p:pic>
      <p:sp>
        <p:nvSpPr>
          <p:cNvPr id="13" name="Content Placeholder 8">
            <a:extLst>
              <a:ext uri="{FF2B5EF4-FFF2-40B4-BE49-F238E27FC236}">
                <a16:creationId xmlns="" xmlns:a16="http://schemas.microsoft.com/office/drawing/2014/main" id="{17D84353-0812-0848-94D7-2A46ADAAD287}"/>
              </a:ext>
              <a:ext uri="{C183D7F6-B498-43B3-948B-1728B52AA6E4}">
                <adec:decorative xmlns="" xmlns:adec="http://schemas.microsoft.com/office/drawing/2017/decorative" val="1"/>
              </a:ext>
            </a:extLst>
          </p:cNvPr>
          <p:cNvSpPr txBox="1">
            <a:spLocks/>
          </p:cNvSpPr>
          <p:nvPr/>
        </p:nvSpPr>
        <p:spPr>
          <a:xfrm>
            <a:off x="419100" y="1528176"/>
            <a:ext cx="3462434"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020468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27</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8. Security group settings</a:t>
            </a:r>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3913239" y="1054961"/>
            <a:ext cx="8021730" cy="5291750"/>
          </a:xfrm>
        </p:spPr>
        <p:txBody>
          <a:bodyPr/>
          <a:lstStyle/>
          <a:p>
            <a:pPr marL="287338" indent="-268288"/>
            <a:r>
              <a:rPr lang="en-US" sz="2400" dirty="0"/>
              <a:t>A </a:t>
            </a:r>
            <a:r>
              <a:rPr lang="en-US" sz="2400" dirty="0">
                <a:solidFill>
                  <a:schemeClr val="accent6"/>
                </a:solidFill>
              </a:rPr>
              <a:t>security group </a:t>
            </a:r>
            <a:r>
              <a:rPr lang="en-US" sz="2400" dirty="0"/>
              <a:t>is a</a:t>
            </a:r>
            <a:r>
              <a:rPr lang="en-US" sz="2400" b="1" dirty="0">
                <a:solidFill>
                  <a:schemeClr val="accent5"/>
                </a:solidFill>
              </a:rPr>
              <a:t> </a:t>
            </a:r>
            <a:r>
              <a:rPr lang="en-US" sz="2400" b="1" dirty="0">
                <a:solidFill>
                  <a:srgbClr val="504BAB"/>
                </a:solidFill>
              </a:rPr>
              <a:t>set of firewall rules</a:t>
            </a:r>
            <a:r>
              <a:rPr lang="en-US" sz="2400" dirty="0">
                <a:solidFill>
                  <a:srgbClr val="504BAB"/>
                </a:solidFill>
              </a:rPr>
              <a:t> </a:t>
            </a:r>
            <a:r>
              <a:rPr lang="en-US" sz="2400" dirty="0"/>
              <a:t>that control traffic to the instance. </a:t>
            </a:r>
          </a:p>
          <a:p>
            <a:pPr marL="744538" lvl="1" indent="-268288"/>
            <a:r>
              <a:rPr lang="en-US" sz="2000" dirty="0"/>
              <a:t>It exists </a:t>
            </a:r>
            <a:r>
              <a:rPr lang="en-US" sz="2000" i="1" dirty="0"/>
              <a:t>outside</a:t>
            </a:r>
            <a:r>
              <a:rPr lang="en-US" sz="2000" dirty="0"/>
              <a:t> of the instance's guest OS.</a:t>
            </a:r>
          </a:p>
          <a:p>
            <a:pPr marL="287338" indent="-268288"/>
            <a:r>
              <a:rPr lang="en-US" sz="2400" dirty="0"/>
              <a:t>Create </a:t>
            </a:r>
            <a:r>
              <a:rPr lang="en-US" sz="2400" b="1" dirty="0">
                <a:solidFill>
                  <a:srgbClr val="504BAB"/>
                </a:solidFill>
              </a:rPr>
              <a:t>rules</a:t>
            </a:r>
            <a:r>
              <a:rPr lang="en-US" sz="2400" dirty="0"/>
              <a:t> that specify the </a:t>
            </a:r>
            <a:r>
              <a:rPr lang="en-US" sz="2400" b="1" dirty="0">
                <a:solidFill>
                  <a:srgbClr val="504BAB"/>
                </a:solidFill>
              </a:rPr>
              <a:t>source</a:t>
            </a:r>
            <a:r>
              <a:rPr lang="en-US" sz="2400" dirty="0"/>
              <a:t> and which </a:t>
            </a:r>
            <a:r>
              <a:rPr lang="en-US" sz="2400" b="1" dirty="0">
                <a:solidFill>
                  <a:srgbClr val="504BAB"/>
                </a:solidFill>
              </a:rPr>
              <a:t>ports</a:t>
            </a:r>
            <a:r>
              <a:rPr lang="en-US" sz="2400" dirty="0"/>
              <a:t> that network communications can use.</a:t>
            </a:r>
          </a:p>
          <a:p>
            <a:pPr marL="744538" lvl="1" indent="-268288"/>
            <a:r>
              <a:rPr lang="en-US" sz="2000" dirty="0"/>
              <a:t>Specify the </a:t>
            </a:r>
            <a:r>
              <a:rPr lang="en-US" sz="2000" b="1" dirty="0">
                <a:solidFill>
                  <a:srgbClr val="504BAB"/>
                </a:solidFill>
              </a:rPr>
              <a:t>port</a:t>
            </a:r>
            <a:r>
              <a:rPr lang="en-US" sz="2000" dirty="0"/>
              <a:t> number and the </a:t>
            </a:r>
            <a:r>
              <a:rPr lang="en-US" sz="2000" b="1" dirty="0">
                <a:solidFill>
                  <a:srgbClr val="504BAB"/>
                </a:solidFill>
              </a:rPr>
              <a:t>protocol</a:t>
            </a:r>
            <a:r>
              <a:rPr lang="en-US" sz="2000" dirty="0"/>
              <a:t>, such as Transmission Control Protocol (TCP), User Datagram Protocol (UDP), or Internet Control Message Protocol (ICMP).</a:t>
            </a:r>
          </a:p>
          <a:p>
            <a:pPr marL="744538" lvl="1" indent="-268288"/>
            <a:r>
              <a:rPr lang="en-US" sz="2000" dirty="0"/>
              <a:t>Specify the </a:t>
            </a:r>
            <a:r>
              <a:rPr lang="en-US" sz="2000" b="1" dirty="0">
                <a:solidFill>
                  <a:srgbClr val="504BAB"/>
                </a:solidFill>
              </a:rPr>
              <a:t>source</a:t>
            </a:r>
            <a:r>
              <a:rPr lang="en-US" sz="2000" b="1" dirty="0">
                <a:solidFill>
                  <a:schemeClr val="accent5"/>
                </a:solidFill>
              </a:rPr>
              <a:t> </a:t>
            </a:r>
            <a:r>
              <a:rPr lang="en-US" sz="2000" dirty="0"/>
              <a:t>(for example, an IP address or another security group) that is allowed to use the rule.</a:t>
            </a:r>
            <a:endParaRPr lang="en-US" sz="1400" dirty="0"/>
          </a:p>
          <a:p>
            <a:pPr marL="19050" indent="0">
              <a:buNone/>
            </a:pPr>
            <a:r>
              <a:rPr lang="en-US" sz="2400" dirty="0"/>
              <a:t>Example rule:</a:t>
            </a:r>
          </a:p>
          <a:p>
            <a:pPr marL="744538" lvl="1" indent="-268288"/>
            <a:endParaRPr lang="en-US" sz="1600" dirty="0"/>
          </a:p>
        </p:txBody>
      </p:sp>
      <p:pic>
        <p:nvPicPr>
          <p:cNvPr id="3" name="Picture 2" descr="Screenshot of the EC2 console screen. See description in slide notes.">
            <a:extLst>
              <a:ext uri="{FF2B5EF4-FFF2-40B4-BE49-F238E27FC236}">
                <a16:creationId xmlns="" xmlns:a16="http://schemas.microsoft.com/office/drawing/2014/main" id="{109C21F5-182B-A24D-B554-CF0E74A5BDE8}"/>
              </a:ext>
            </a:extLst>
          </p:cNvPr>
          <p:cNvPicPr>
            <a:picLocks noChangeAspect="1"/>
          </p:cNvPicPr>
          <p:nvPr/>
        </p:nvPicPr>
        <p:blipFill>
          <a:blip r:embed="rId4"/>
          <a:stretch>
            <a:fillRect/>
          </a:stretch>
        </p:blipFill>
        <p:spPr>
          <a:xfrm>
            <a:off x="4020262" y="5478538"/>
            <a:ext cx="7807683" cy="1022578"/>
          </a:xfrm>
          <a:prstGeom prst="rect">
            <a:avLst/>
          </a:prstGeom>
          <a:ln>
            <a:solidFill>
              <a:schemeClr val="tx1"/>
            </a:solidFill>
          </a:ln>
        </p:spPr>
      </p:pic>
      <p:sp>
        <p:nvSpPr>
          <p:cNvPr id="14" name="Content Placeholder 8">
            <a:extLst>
              <a:ext uri="{FF2B5EF4-FFF2-40B4-BE49-F238E27FC236}">
                <a16:creationId xmlns="" xmlns:a16="http://schemas.microsoft.com/office/drawing/2014/main" id="{8161ABC1-BCB7-1B44-8CA0-D52E7231CFD1}"/>
              </a:ext>
              <a:ext uri="{C183D7F6-B498-43B3-948B-1728B52AA6E4}">
                <adec:decorative xmlns="" xmlns:adec="http://schemas.microsoft.com/office/drawing/2017/decorative" val="1"/>
              </a:ext>
            </a:extLst>
          </p:cNvPr>
          <p:cNvSpPr txBox="1">
            <a:spLocks/>
          </p:cNvSpPr>
          <p:nvPr/>
        </p:nvSpPr>
        <p:spPr>
          <a:xfrm>
            <a:off x="419099" y="1528176"/>
            <a:ext cx="3494139"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706425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28</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9. Identify or create the key pair</a:t>
            </a:r>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3881535" y="1143000"/>
            <a:ext cx="6922226" cy="5291750"/>
          </a:xfrm>
        </p:spPr>
        <p:txBody>
          <a:bodyPr/>
          <a:lstStyle/>
          <a:p>
            <a:pPr marL="287338" indent="-268288" algn="just"/>
            <a:r>
              <a:rPr lang="en-US" sz="2400" dirty="0"/>
              <a:t>At instance launch, you specify an existing key pair </a:t>
            </a:r>
            <a:r>
              <a:rPr lang="en-US" sz="2400" i="1" dirty="0"/>
              <a:t>or </a:t>
            </a:r>
            <a:r>
              <a:rPr lang="en-US" sz="2400" dirty="0"/>
              <a:t>create a new key pair.</a:t>
            </a:r>
          </a:p>
          <a:p>
            <a:pPr marL="287338" indent="-268288" algn="just"/>
            <a:r>
              <a:rPr lang="en-US" sz="2400" dirty="0"/>
              <a:t>A</a:t>
            </a:r>
            <a:r>
              <a:rPr lang="en-US" sz="2400" dirty="0">
                <a:solidFill>
                  <a:schemeClr val="accent6"/>
                </a:solidFill>
              </a:rPr>
              <a:t> key pair</a:t>
            </a:r>
            <a:r>
              <a:rPr lang="en-US" sz="2400" dirty="0"/>
              <a:t> consists of – </a:t>
            </a:r>
          </a:p>
          <a:p>
            <a:pPr marL="744538" lvl="1" indent="-268288" algn="just"/>
            <a:r>
              <a:rPr lang="en-US" sz="2000" dirty="0"/>
              <a:t>A </a:t>
            </a:r>
            <a:r>
              <a:rPr lang="en-US" sz="2000" b="1" dirty="0">
                <a:solidFill>
                  <a:schemeClr val="accent5"/>
                </a:solidFill>
              </a:rPr>
              <a:t>public key</a:t>
            </a:r>
            <a:r>
              <a:rPr lang="en-US" sz="2000" dirty="0"/>
              <a:t> that AWS stores.</a:t>
            </a:r>
          </a:p>
          <a:p>
            <a:pPr marL="744538" lvl="1" indent="-268288" algn="just"/>
            <a:r>
              <a:rPr lang="en-US" sz="2000" dirty="0"/>
              <a:t>A </a:t>
            </a:r>
            <a:r>
              <a:rPr lang="en-US" sz="2000" b="1" dirty="0">
                <a:solidFill>
                  <a:schemeClr val="accent5"/>
                </a:solidFill>
              </a:rPr>
              <a:t>private key</a:t>
            </a:r>
            <a:r>
              <a:rPr lang="en-US" sz="2000" dirty="0"/>
              <a:t> file that you store. </a:t>
            </a:r>
          </a:p>
          <a:p>
            <a:pPr marL="287338" indent="-268288" algn="just"/>
            <a:r>
              <a:rPr lang="en-US" sz="2400" dirty="0"/>
              <a:t>It enables </a:t>
            </a:r>
            <a:r>
              <a:rPr lang="en-US" sz="2400" dirty="0">
                <a:solidFill>
                  <a:srgbClr val="333399"/>
                </a:solidFill>
              </a:rPr>
              <a:t>secure</a:t>
            </a:r>
            <a:r>
              <a:rPr lang="en-US" sz="2400" dirty="0"/>
              <a:t> connections to the instance. </a:t>
            </a:r>
          </a:p>
          <a:p>
            <a:pPr marL="287338" indent="-268288" algn="just"/>
            <a:r>
              <a:rPr lang="en-US" sz="2400" dirty="0"/>
              <a:t>For </a:t>
            </a:r>
            <a:r>
              <a:rPr lang="en-US" sz="2400" b="1" dirty="0"/>
              <a:t>Windows AMIs – </a:t>
            </a:r>
          </a:p>
          <a:p>
            <a:pPr marL="744538" lvl="1" indent="-268288" algn="just"/>
            <a:r>
              <a:rPr lang="en-US" sz="2000" dirty="0"/>
              <a:t>Use the private key to obtain the </a:t>
            </a:r>
            <a:r>
              <a:rPr lang="en-US" sz="2000" dirty="0">
                <a:solidFill>
                  <a:srgbClr val="333399"/>
                </a:solidFill>
              </a:rPr>
              <a:t>administrator password</a:t>
            </a:r>
            <a:r>
              <a:rPr lang="en-US" sz="2000" dirty="0"/>
              <a:t> that you need to log in to your instance. </a:t>
            </a:r>
          </a:p>
          <a:p>
            <a:pPr marL="287338" indent="-268288" algn="just"/>
            <a:r>
              <a:rPr lang="en-US" sz="2400" dirty="0"/>
              <a:t>For </a:t>
            </a:r>
            <a:r>
              <a:rPr lang="en-US" sz="2400" b="1" dirty="0"/>
              <a:t>Linux AMIs – </a:t>
            </a:r>
          </a:p>
          <a:p>
            <a:pPr marL="744538" lvl="1" indent="-268288" algn="just"/>
            <a:r>
              <a:rPr lang="en-US" sz="2000" dirty="0"/>
              <a:t>Use the private key to use </a:t>
            </a:r>
            <a:r>
              <a:rPr lang="en-US" sz="2000" dirty="0">
                <a:solidFill>
                  <a:srgbClr val="333399"/>
                </a:solidFill>
              </a:rPr>
              <a:t>SSH</a:t>
            </a:r>
            <a:r>
              <a:rPr lang="en-US" sz="2000" dirty="0"/>
              <a:t> to securely connect to your instance.</a:t>
            </a:r>
          </a:p>
        </p:txBody>
      </p:sp>
      <p:sp>
        <p:nvSpPr>
          <p:cNvPr id="15" name="TextBox 14">
            <a:extLst>
              <a:ext uri="{FF2B5EF4-FFF2-40B4-BE49-F238E27FC236}">
                <a16:creationId xmlns="" xmlns:a16="http://schemas.microsoft.com/office/drawing/2014/main" id="{EEF51727-40E9-2141-98E3-2072B8D72217}"/>
              </a:ext>
              <a:ext uri="{C183D7F6-B498-43B3-948B-1728B52AA6E4}">
                <adec:decorative xmlns="" xmlns:adec="http://schemas.microsoft.com/office/drawing/2017/decorative" val="1"/>
              </a:ext>
            </a:extLst>
          </p:cNvPr>
          <p:cNvSpPr txBox="1"/>
          <p:nvPr/>
        </p:nvSpPr>
        <p:spPr>
          <a:xfrm>
            <a:off x="10686904" y="2369924"/>
            <a:ext cx="1213794" cy="338554"/>
          </a:xfrm>
          <a:prstGeom prst="rect">
            <a:avLst/>
          </a:prstGeom>
          <a:noFill/>
        </p:spPr>
        <p:txBody>
          <a:bodyPr wrap="none" rtlCol="0">
            <a:spAutoFit/>
          </a:bodyPr>
          <a:lstStyle/>
          <a:p>
            <a:r>
              <a:rPr lang="en-US" sz="1600" dirty="0"/>
              <a:t>mykey.pem</a:t>
            </a:r>
          </a:p>
        </p:txBody>
      </p:sp>
      <p:pic>
        <p:nvPicPr>
          <p:cNvPr id="17" name="Graphic 16">
            <a:extLst>
              <a:ext uri="{FF2B5EF4-FFF2-40B4-BE49-F238E27FC236}">
                <a16:creationId xmlns="" xmlns:a16="http://schemas.microsoft.com/office/drawing/2014/main" id="{BA7463C5-E207-D843-9FBE-A486255FA35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803760" y="3475507"/>
            <a:ext cx="914400" cy="914400"/>
          </a:xfrm>
          <a:prstGeom prst="rect">
            <a:avLst/>
          </a:prstGeom>
        </p:spPr>
      </p:pic>
      <p:pic>
        <p:nvPicPr>
          <p:cNvPr id="19" name="Graphic 18">
            <a:extLst>
              <a:ext uri="{FF2B5EF4-FFF2-40B4-BE49-F238E27FC236}">
                <a16:creationId xmlns="" xmlns:a16="http://schemas.microsoft.com/office/drawing/2014/main" id="{B9130936-CC34-0D41-B9EC-0F70EDBA617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903171" y="1838046"/>
            <a:ext cx="719353" cy="719353"/>
          </a:xfrm>
          <a:prstGeom prst="rect">
            <a:avLst/>
          </a:prstGeom>
        </p:spPr>
      </p:pic>
      <p:sp>
        <p:nvSpPr>
          <p:cNvPr id="21" name="Content Placeholder 8">
            <a:extLst>
              <a:ext uri="{FF2B5EF4-FFF2-40B4-BE49-F238E27FC236}">
                <a16:creationId xmlns="" xmlns:a16="http://schemas.microsoft.com/office/drawing/2014/main" id="{BA524270-3615-3545-ABE6-0CF3BCF052AF}"/>
              </a:ext>
              <a:ext uri="{C183D7F6-B498-43B3-948B-1728B52AA6E4}">
                <adec:decorative xmlns="" xmlns:adec="http://schemas.microsoft.com/office/drawing/2017/decorative" val="1"/>
              </a:ext>
            </a:extLst>
          </p:cNvPr>
          <p:cNvSpPr txBox="1">
            <a:spLocks/>
          </p:cNvSpPr>
          <p:nvPr/>
        </p:nvSpPr>
        <p:spPr>
          <a:xfrm>
            <a:off x="419099" y="1528176"/>
            <a:ext cx="3363025"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29160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C8025C-12DF-0744-A30A-E9DDA2FE8D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29</a:t>
            </a:fld>
            <a:endParaRPr lang="en-US" dirty="0"/>
          </a:p>
        </p:txBody>
      </p:sp>
      <p:sp>
        <p:nvSpPr>
          <p:cNvPr id="8" name="Title 7">
            <a:extLst>
              <a:ext uri="{FF2B5EF4-FFF2-40B4-BE49-F238E27FC236}">
                <a16:creationId xmlns="" xmlns:a16="http://schemas.microsoft.com/office/drawing/2014/main" id="{4C42F421-A6EA-0E4B-8818-CBFE16940BF0}"/>
              </a:ext>
            </a:extLst>
          </p:cNvPr>
          <p:cNvSpPr>
            <a:spLocks noGrp="1"/>
          </p:cNvSpPr>
          <p:nvPr>
            <p:ph type="title"/>
          </p:nvPr>
        </p:nvSpPr>
        <p:spPr/>
        <p:txBody>
          <a:bodyPr/>
          <a:lstStyle/>
          <a:p>
            <a:r>
              <a:rPr lang="en-US" dirty="0"/>
              <a:t>9. Identify or create the key </a:t>
            </a:r>
            <a:r>
              <a:rPr lang="en-US" dirty="0" smtClean="0"/>
              <a:t>pair (Cont.)</a:t>
            </a:r>
            <a:endParaRPr lang="en-US" dirty="0"/>
          </a:p>
        </p:txBody>
      </p:sp>
      <p:sp>
        <p:nvSpPr>
          <p:cNvPr id="10" name="Content Placeholder 9">
            <a:extLst>
              <a:ext uri="{FF2B5EF4-FFF2-40B4-BE49-F238E27FC236}">
                <a16:creationId xmlns="" xmlns:a16="http://schemas.microsoft.com/office/drawing/2014/main" id="{29FE78C7-DDB9-0344-97A0-68D195ABF113}"/>
              </a:ext>
            </a:extLst>
          </p:cNvPr>
          <p:cNvSpPr>
            <a:spLocks noGrp="1"/>
          </p:cNvSpPr>
          <p:nvPr>
            <p:ph sz="quarter" idx="21"/>
          </p:nvPr>
        </p:nvSpPr>
        <p:spPr>
          <a:xfrm>
            <a:off x="3881535" y="1143000"/>
            <a:ext cx="6922226" cy="5291750"/>
          </a:xfrm>
        </p:spPr>
        <p:txBody>
          <a:bodyPr/>
          <a:lstStyle/>
          <a:p>
            <a:pPr marL="287338" indent="-268288" algn="just"/>
            <a:r>
              <a:rPr lang="en-US" sz="2000" dirty="0"/>
              <a:t>Amazon EC2 uses </a:t>
            </a:r>
            <a:r>
              <a:rPr lang="en-US" sz="2000" b="1" dirty="0">
                <a:solidFill>
                  <a:srgbClr val="333399"/>
                </a:solidFill>
              </a:rPr>
              <a:t>public–key cryptography </a:t>
            </a:r>
            <a:r>
              <a:rPr lang="en-US" sz="2000" dirty="0"/>
              <a:t>to encrypt and decrypt login information. </a:t>
            </a:r>
            <a:endParaRPr lang="en-US" sz="2000" dirty="0" smtClean="0"/>
          </a:p>
          <a:p>
            <a:pPr marL="287338" indent="-268288" algn="just"/>
            <a:endParaRPr lang="en-US" sz="2000" dirty="0" smtClean="0"/>
          </a:p>
          <a:p>
            <a:pPr marL="287338" indent="-268288" algn="just"/>
            <a:r>
              <a:rPr lang="en-US" sz="2000" dirty="0" smtClean="0"/>
              <a:t>The </a:t>
            </a:r>
            <a:r>
              <a:rPr lang="en-US" sz="2000" dirty="0"/>
              <a:t>technology uses a </a:t>
            </a:r>
            <a:r>
              <a:rPr lang="en-US" sz="2000" b="1" dirty="0">
                <a:solidFill>
                  <a:srgbClr val="333399"/>
                </a:solidFill>
              </a:rPr>
              <a:t>public key to encrypt</a:t>
            </a:r>
            <a:r>
              <a:rPr lang="en-US" sz="2000" b="1" dirty="0"/>
              <a:t> </a:t>
            </a:r>
            <a:r>
              <a:rPr lang="en-US" sz="2000" dirty="0"/>
              <a:t>a piece of data, and then the recipient uses the </a:t>
            </a:r>
            <a:r>
              <a:rPr lang="en-US" sz="2000" b="1" dirty="0">
                <a:solidFill>
                  <a:srgbClr val="333399"/>
                </a:solidFill>
              </a:rPr>
              <a:t>private key to decrypt</a:t>
            </a:r>
            <a:r>
              <a:rPr lang="en-US" sz="2000" dirty="0"/>
              <a:t> the data. </a:t>
            </a:r>
            <a:endParaRPr lang="en-US" sz="2000" dirty="0" smtClean="0"/>
          </a:p>
          <a:p>
            <a:pPr marL="287338" indent="-268288" algn="just"/>
            <a:endParaRPr lang="en-US" sz="2000" dirty="0" smtClean="0"/>
          </a:p>
          <a:p>
            <a:pPr marL="287338" indent="-268288" algn="just"/>
            <a:r>
              <a:rPr lang="en-US" sz="2000" dirty="0" smtClean="0"/>
              <a:t>The </a:t>
            </a:r>
            <a:r>
              <a:rPr lang="en-US" sz="2000" dirty="0"/>
              <a:t>public and private keys are known as a</a:t>
            </a:r>
            <a:r>
              <a:rPr lang="en-US" sz="2000" dirty="0">
                <a:solidFill>
                  <a:srgbClr val="333399"/>
                </a:solidFill>
              </a:rPr>
              <a:t> </a:t>
            </a:r>
            <a:r>
              <a:rPr lang="en-US" sz="2000" b="1" dirty="0">
                <a:solidFill>
                  <a:srgbClr val="333399"/>
                </a:solidFill>
              </a:rPr>
              <a:t>key pair. </a:t>
            </a:r>
            <a:endParaRPr lang="en-US" sz="2000" b="1" dirty="0" smtClean="0">
              <a:solidFill>
                <a:srgbClr val="333399"/>
              </a:solidFill>
            </a:endParaRPr>
          </a:p>
          <a:p>
            <a:pPr marL="287338" indent="-268288" algn="just"/>
            <a:endParaRPr lang="en-US" sz="2000" dirty="0" smtClean="0"/>
          </a:p>
          <a:p>
            <a:pPr marL="287338" indent="-268288" algn="just"/>
            <a:r>
              <a:rPr lang="en-US" sz="2000" dirty="0" smtClean="0"/>
              <a:t>Public-key </a:t>
            </a:r>
            <a:r>
              <a:rPr lang="en-US" sz="2000" dirty="0"/>
              <a:t>cryptography enables you to </a:t>
            </a:r>
            <a:r>
              <a:rPr lang="en-US" sz="2000" b="1" dirty="0">
                <a:solidFill>
                  <a:srgbClr val="333399"/>
                </a:solidFill>
              </a:rPr>
              <a:t>securely access your instances</a:t>
            </a:r>
            <a:r>
              <a:rPr lang="en-US" sz="2000" dirty="0"/>
              <a:t> by using a private key instead of a password.</a:t>
            </a:r>
          </a:p>
          <a:p>
            <a:pPr marL="287338" indent="-268288" algn="just"/>
            <a:endParaRPr lang="en-US" sz="2000" dirty="0"/>
          </a:p>
        </p:txBody>
      </p:sp>
      <p:sp>
        <p:nvSpPr>
          <p:cNvPr id="15" name="TextBox 14">
            <a:extLst>
              <a:ext uri="{FF2B5EF4-FFF2-40B4-BE49-F238E27FC236}">
                <a16:creationId xmlns="" xmlns:a16="http://schemas.microsoft.com/office/drawing/2014/main" id="{EEF51727-40E9-2141-98E3-2072B8D72217}"/>
              </a:ext>
              <a:ext uri="{C183D7F6-B498-43B3-948B-1728B52AA6E4}">
                <adec:decorative xmlns="" xmlns:adec="http://schemas.microsoft.com/office/drawing/2017/decorative" val="1"/>
              </a:ext>
            </a:extLst>
          </p:cNvPr>
          <p:cNvSpPr txBox="1"/>
          <p:nvPr/>
        </p:nvSpPr>
        <p:spPr>
          <a:xfrm>
            <a:off x="10686904" y="2369924"/>
            <a:ext cx="1213794" cy="338554"/>
          </a:xfrm>
          <a:prstGeom prst="rect">
            <a:avLst/>
          </a:prstGeom>
          <a:noFill/>
        </p:spPr>
        <p:txBody>
          <a:bodyPr wrap="none" rtlCol="0">
            <a:spAutoFit/>
          </a:bodyPr>
          <a:lstStyle/>
          <a:p>
            <a:r>
              <a:rPr lang="en-US" sz="1600" dirty="0"/>
              <a:t>mykey.pem</a:t>
            </a:r>
          </a:p>
        </p:txBody>
      </p:sp>
      <p:pic>
        <p:nvPicPr>
          <p:cNvPr id="17" name="Graphic 16">
            <a:extLst>
              <a:ext uri="{FF2B5EF4-FFF2-40B4-BE49-F238E27FC236}">
                <a16:creationId xmlns="" xmlns:a16="http://schemas.microsoft.com/office/drawing/2014/main" id="{BA7463C5-E207-D843-9FBE-A486255FA35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803760" y="3475507"/>
            <a:ext cx="914400" cy="914400"/>
          </a:xfrm>
          <a:prstGeom prst="rect">
            <a:avLst/>
          </a:prstGeom>
        </p:spPr>
      </p:pic>
      <p:pic>
        <p:nvPicPr>
          <p:cNvPr id="19" name="Graphic 18">
            <a:extLst>
              <a:ext uri="{FF2B5EF4-FFF2-40B4-BE49-F238E27FC236}">
                <a16:creationId xmlns="" xmlns:a16="http://schemas.microsoft.com/office/drawing/2014/main" id="{B9130936-CC34-0D41-B9EC-0F70EDBA617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903171" y="1838046"/>
            <a:ext cx="719353" cy="719353"/>
          </a:xfrm>
          <a:prstGeom prst="rect">
            <a:avLst/>
          </a:prstGeom>
        </p:spPr>
      </p:pic>
      <p:sp>
        <p:nvSpPr>
          <p:cNvPr id="21" name="Content Placeholder 8">
            <a:extLst>
              <a:ext uri="{FF2B5EF4-FFF2-40B4-BE49-F238E27FC236}">
                <a16:creationId xmlns="" xmlns:a16="http://schemas.microsoft.com/office/drawing/2014/main" id="{BA524270-3615-3545-ABE6-0CF3BCF052AF}"/>
              </a:ext>
              <a:ext uri="{C183D7F6-B498-43B3-948B-1728B52AA6E4}">
                <adec:decorative xmlns="" xmlns:adec="http://schemas.microsoft.com/office/drawing/2017/decorative" val="1"/>
              </a:ext>
            </a:extLst>
          </p:cNvPr>
          <p:cNvSpPr txBox="1">
            <a:spLocks/>
          </p:cNvSpPr>
          <p:nvPr/>
        </p:nvSpPr>
        <p:spPr>
          <a:xfrm>
            <a:off x="419099" y="1528176"/>
            <a:ext cx="3363025"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Choices made by using the</a:t>
            </a:r>
            <a:b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0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Launch Instance Wizard:</a:t>
            </a:r>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AMI</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Instance Type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Network settings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IAM role</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User data</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options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Tags</a:t>
            </a:r>
          </a:p>
          <a:p>
            <a:pPr marL="514350" indent="-514350">
              <a:lnSpc>
                <a:spcPct val="100000"/>
              </a:lnSpc>
              <a:spcBef>
                <a:spcPts val="400"/>
              </a:spcBef>
              <a:buFont typeface="+mj-lt"/>
              <a:buAutoNum type="arabicPeriod"/>
            </a:pP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514350" indent="-514350">
              <a:lnSpc>
                <a:spcPct val="100000"/>
              </a:lnSpc>
              <a:spcBef>
                <a:spcPts val="400"/>
              </a:spcBef>
              <a:buFont typeface="+mj-lt"/>
              <a:buAutoNum type="arabicPeriod"/>
            </a:pPr>
            <a:r>
              <a:rPr lang="en-US" sz="16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Key pair</a:t>
            </a:r>
            <a:endParaRPr lang="en-US" sz="18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132239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C17933E2-EE90-C246-AEFF-135CA8848EB0}"/>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a:t>
            </a:fld>
            <a:endParaRPr lang="en-US" dirty="0"/>
          </a:p>
        </p:txBody>
      </p:sp>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sz="quarter" idx="21"/>
          </p:nvPr>
        </p:nvSpPr>
        <p:spPr>
          <a:xfrm>
            <a:off x="365759" y="1143000"/>
            <a:ext cx="5559552" cy="5291750"/>
          </a:xfrm>
        </p:spPr>
        <p:txBody>
          <a:bodyPr/>
          <a:lstStyle/>
          <a:p>
            <a:pPr marL="0" indent="0">
              <a:buNone/>
            </a:pPr>
            <a:r>
              <a:rPr lang="en-US" b="1" dirty="0">
                <a:latin typeface="+mn-lt"/>
              </a:rPr>
              <a:t>Topics</a:t>
            </a:r>
          </a:p>
          <a:p>
            <a:r>
              <a:rPr lang="en-US" sz="2000" dirty="0">
                <a:latin typeface="+mn-lt"/>
              </a:rPr>
              <a:t>Compute services overview</a:t>
            </a:r>
          </a:p>
          <a:p>
            <a:r>
              <a:rPr lang="en-US" sz="2000" dirty="0">
                <a:latin typeface="+mn-lt"/>
              </a:rPr>
              <a:t>Amazon EC2</a:t>
            </a:r>
          </a:p>
          <a:p>
            <a:r>
              <a:rPr lang="en-US" sz="2000" dirty="0">
                <a:latin typeface="+mn-lt"/>
              </a:rPr>
              <a:t>Amazon EC2 cost optimization</a:t>
            </a:r>
          </a:p>
          <a:p>
            <a:r>
              <a:rPr lang="en-US" sz="2000" dirty="0">
                <a:latin typeface="+mn-lt"/>
              </a:rPr>
              <a:t>Container services</a:t>
            </a:r>
          </a:p>
          <a:p>
            <a:r>
              <a:rPr lang="en-US" sz="2000" dirty="0">
                <a:latin typeface="+mn-lt"/>
              </a:rPr>
              <a:t>Introduction to AWS Lambda</a:t>
            </a:r>
          </a:p>
          <a:p>
            <a:r>
              <a:rPr lang="en-US" sz="2000" dirty="0">
                <a:latin typeface="+mn-lt"/>
              </a:rPr>
              <a:t>Introduction to AWS Elastic Beanstalk</a:t>
            </a:r>
          </a:p>
          <a:p>
            <a:pPr marL="0" indent="0">
              <a:buNone/>
            </a:pPr>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6" name="Content Placeholder 5">
            <a:extLst>
              <a:ext uri="{FF2B5EF4-FFF2-40B4-BE49-F238E27FC236}">
                <a16:creationId xmlns="" xmlns:a16="http://schemas.microsoft.com/office/drawing/2014/main" id="{79AB60CE-670C-974B-8C37-C3795121745F}"/>
              </a:ext>
            </a:extLst>
          </p:cNvPr>
          <p:cNvSpPr>
            <a:spLocks noGrp="1"/>
          </p:cNvSpPr>
          <p:nvPr>
            <p:ph idx="4294967295"/>
          </p:nvPr>
        </p:nvSpPr>
        <p:spPr>
          <a:xfrm>
            <a:off x="6108192" y="1143000"/>
            <a:ext cx="5559552" cy="4649788"/>
          </a:xfrm>
        </p:spPr>
        <p:txBody>
          <a:bodyPr>
            <a:normAutofit/>
          </a:bodyPr>
          <a:lstStyle/>
          <a:p>
            <a:pPr marL="0" indent="0">
              <a:buNone/>
            </a:pPr>
            <a:r>
              <a:rPr lang="en-US" b="1" dirty="0" smtClean="0">
                <a:latin typeface="+mn-lt"/>
              </a:rPr>
              <a:t>Lab</a:t>
            </a:r>
            <a:endParaRPr lang="en-US" b="1" dirty="0">
              <a:latin typeface="+mn-lt"/>
            </a:endParaRPr>
          </a:p>
          <a:p>
            <a:r>
              <a:rPr lang="en-US" sz="2000" dirty="0"/>
              <a:t>Introduction to Amazon EC2</a:t>
            </a:r>
          </a:p>
          <a:p>
            <a:endParaRPr lang="en-US" dirty="0">
              <a:latin typeface="+mn-lt"/>
            </a:endParaRPr>
          </a:p>
        </p:txBody>
      </p:sp>
    </p:spTree>
    <p:custDataLst>
      <p:tags r:id="rId1"/>
    </p:custDataLst>
    <p:extLst>
      <p:ext uri="{BB962C8B-B14F-4D97-AF65-F5344CB8AC3E}">
        <p14:creationId xmlns:p14="http://schemas.microsoft.com/office/powerpoint/2010/main" val="2418746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01F03A1-BF91-EB48-8D27-2ECE760F502D}"/>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30</a:t>
            </a:fld>
            <a:endParaRPr lang="en-US" dirty="0"/>
          </a:p>
        </p:txBody>
      </p:sp>
      <p:sp>
        <p:nvSpPr>
          <p:cNvPr id="2" name="Title 1">
            <a:extLst>
              <a:ext uri="{FF2B5EF4-FFF2-40B4-BE49-F238E27FC236}">
                <a16:creationId xmlns="" xmlns:a16="http://schemas.microsoft.com/office/drawing/2014/main" id="{8F0CBB63-9388-144A-A1AB-BB832437E3CA}"/>
              </a:ext>
            </a:extLst>
          </p:cNvPr>
          <p:cNvSpPr>
            <a:spLocks noGrp="1"/>
          </p:cNvSpPr>
          <p:nvPr>
            <p:ph type="title"/>
          </p:nvPr>
        </p:nvSpPr>
        <p:spPr/>
        <p:txBody>
          <a:bodyPr>
            <a:normAutofit fontScale="90000"/>
          </a:bodyPr>
          <a:lstStyle/>
          <a:p>
            <a:r>
              <a:rPr lang="en-US" sz="3600" dirty="0"/>
              <a:t>Amazon EC2 console view of a running EC2 </a:t>
            </a:r>
            <a:r>
              <a:rPr lang="en-US" sz="3600" dirty="0" smtClean="0"/>
              <a:t>instance</a:t>
            </a:r>
            <a:br>
              <a:rPr lang="en-US" sz="3600" dirty="0" smtClean="0"/>
            </a:br>
            <a:r>
              <a:rPr lang="en-US" sz="3600" dirty="0" smtClean="0"/>
              <a:t>Description Panel and Hyperlinks</a:t>
            </a:r>
            <a:endParaRPr lang="en-US" sz="3600" dirty="0"/>
          </a:p>
        </p:txBody>
      </p:sp>
      <p:pic>
        <p:nvPicPr>
          <p:cNvPr id="7" name="Picture 6" descr="screen capture of the EC2 console view of a running instance, with the Description panel showing details.">
            <a:extLst>
              <a:ext uri="{FF2B5EF4-FFF2-40B4-BE49-F238E27FC236}">
                <a16:creationId xmlns="" xmlns:a16="http://schemas.microsoft.com/office/drawing/2014/main" id="{0DD282FC-22D6-0849-B301-275B2200233F}"/>
              </a:ext>
            </a:extLst>
          </p:cNvPr>
          <p:cNvPicPr>
            <a:picLocks noChangeAspect="1"/>
          </p:cNvPicPr>
          <p:nvPr/>
        </p:nvPicPr>
        <p:blipFill>
          <a:blip r:embed="rId4"/>
          <a:stretch>
            <a:fillRect/>
          </a:stretch>
        </p:blipFill>
        <p:spPr>
          <a:xfrm>
            <a:off x="1541322" y="1410368"/>
            <a:ext cx="8859978" cy="4945982"/>
          </a:xfrm>
          <a:prstGeom prst="rect">
            <a:avLst/>
          </a:prstGeom>
          <a:ln>
            <a:solidFill>
              <a:schemeClr val="accent1"/>
            </a:solidFill>
          </a:ln>
        </p:spPr>
      </p:pic>
    </p:spTree>
    <p:custDataLst>
      <p:tags r:id="rId1"/>
    </p:custDataLst>
    <p:extLst>
      <p:ext uri="{BB962C8B-B14F-4D97-AF65-F5344CB8AC3E}">
        <p14:creationId xmlns:p14="http://schemas.microsoft.com/office/powerpoint/2010/main" val="2837966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6666A41-0DFD-8F45-9191-FD68F3DE70E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31</a:t>
            </a:fld>
            <a:endParaRPr lang="en-US" dirty="0"/>
          </a:p>
        </p:txBody>
      </p:sp>
      <p:sp>
        <p:nvSpPr>
          <p:cNvPr id="14" name="Title 13">
            <a:extLst>
              <a:ext uri="{FF2B5EF4-FFF2-40B4-BE49-F238E27FC236}">
                <a16:creationId xmlns="" xmlns:a16="http://schemas.microsoft.com/office/drawing/2014/main" id="{583A2482-2DCD-B446-86FC-3673D9C832AE}"/>
              </a:ext>
            </a:extLst>
          </p:cNvPr>
          <p:cNvSpPr>
            <a:spLocks noGrp="1"/>
          </p:cNvSpPr>
          <p:nvPr>
            <p:ph type="title"/>
          </p:nvPr>
        </p:nvSpPr>
        <p:spPr/>
        <p:txBody>
          <a:bodyPr>
            <a:noAutofit/>
          </a:bodyPr>
          <a:lstStyle/>
          <a:p>
            <a:r>
              <a:rPr lang="en-US" sz="3000" dirty="0"/>
              <a:t>Another option: Launch an EC2 instance with the AWS Command Line Interface </a:t>
            </a:r>
          </a:p>
        </p:txBody>
      </p:sp>
      <p:sp>
        <p:nvSpPr>
          <p:cNvPr id="25" name="Rectangle 24">
            <a:extLst>
              <a:ext uri="{FF2B5EF4-FFF2-40B4-BE49-F238E27FC236}">
                <a16:creationId xmlns="" xmlns:a16="http://schemas.microsoft.com/office/drawing/2014/main" id="{E4A8E24F-530D-674E-82AB-1053BF2E8516}"/>
              </a:ext>
              <a:ext uri="{C183D7F6-B498-43B3-948B-1728B52AA6E4}">
                <adec:decorative xmlns="" xmlns:adec="http://schemas.microsoft.com/office/drawing/2017/decorative" val="1"/>
              </a:ext>
            </a:extLst>
          </p:cNvPr>
          <p:cNvSpPr/>
          <p:nvPr/>
        </p:nvSpPr>
        <p:spPr>
          <a:xfrm>
            <a:off x="6233533" y="3456881"/>
            <a:ext cx="5709424" cy="24199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21">
            <a:extLst>
              <a:ext uri="{FF2B5EF4-FFF2-40B4-BE49-F238E27FC236}">
                <a16:creationId xmlns="" xmlns:a16="http://schemas.microsoft.com/office/drawing/2014/main" id="{E0BAFFB2-CBCF-0245-B234-B9C9FFC031AC}"/>
              </a:ext>
            </a:extLst>
          </p:cNvPr>
          <p:cNvSpPr>
            <a:spLocks noGrp="1"/>
          </p:cNvSpPr>
          <p:nvPr>
            <p:ph sz="quarter" idx="21"/>
          </p:nvPr>
        </p:nvSpPr>
        <p:spPr>
          <a:xfrm>
            <a:off x="365760" y="1143000"/>
            <a:ext cx="5592708" cy="5291750"/>
          </a:xfrm>
        </p:spPr>
        <p:txBody>
          <a:bodyPr/>
          <a:lstStyle/>
          <a:p>
            <a:r>
              <a:rPr lang="en-US" sz="2400" dirty="0"/>
              <a:t>EC2 instances can also be created </a:t>
            </a:r>
            <a:r>
              <a:rPr lang="en-US" sz="2400" dirty="0">
                <a:solidFill>
                  <a:srgbClr val="333399"/>
                </a:solidFill>
              </a:rPr>
              <a:t>programmatically</a:t>
            </a:r>
            <a:r>
              <a:rPr lang="en-US" sz="2400" dirty="0"/>
              <a:t>.</a:t>
            </a:r>
          </a:p>
          <a:p>
            <a:endParaRPr lang="en-US" sz="2000" dirty="0"/>
          </a:p>
          <a:p>
            <a:pPr marL="0" indent="0">
              <a:buNone/>
            </a:pPr>
            <a:endParaRPr lang="en-US" sz="2000" dirty="0"/>
          </a:p>
          <a:p>
            <a:r>
              <a:rPr lang="en-US" sz="2400" dirty="0"/>
              <a:t>This example shows how simple the command can be.</a:t>
            </a:r>
            <a:endParaRPr lang="en-US" sz="2000" dirty="0"/>
          </a:p>
          <a:p>
            <a:pPr lvl="1"/>
            <a:r>
              <a:rPr lang="en-US" sz="1800" dirty="0"/>
              <a:t>This command </a:t>
            </a:r>
            <a:r>
              <a:rPr lang="en-US" sz="1800" dirty="0">
                <a:solidFill>
                  <a:srgbClr val="333399"/>
                </a:solidFill>
              </a:rPr>
              <a:t>assumes</a:t>
            </a:r>
            <a:r>
              <a:rPr lang="en-US" sz="1800" dirty="0"/>
              <a:t> that the key pair and security group already exist.</a:t>
            </a:r>
          </a:p>
          <a:p>
            <a:pPr lvl="1"/>
            <a:endParaRPr lang="en-US" sz="1800" dirty="0"/>
          </a:p>
          <a:p>
            <a:pPr lvl="1"/>
            <a:r>
              <a:rPr lang="en-US" sz="1800" dirty="0"/>
              <a:t>More options could be specified. See the </a:t>
            </a:r>
            <a:r>
              <a:rPr lang="en-US" sz="1800" dirty="0">
                <a:hlinkClick r:id="rId4"/>
              </a:rPr>
              <a:t>AWS CLI Command Reference</a:t>
            </a:r>
            <a:r>
              <a:rPr lang="en-US" sz="1800" dirty="0"/>
              <a:t> for details.</a:t>
            </a:r>
            <a:endParaRPr lang="en-US" sz="2000" dirty="0"/>
          </a:p>
        </p:txBody>
      </p:sp>
      <p:sp>
        <p:nvSpPr>
          <p:cNvPr id="18" name="TextBox 17">
            <a:extLst>
              <a:ext uri="{FF2B5EF4-FFF2-40B4-BE49-F238E27FC236}">
                <a16:creationId xmlns="" xmlns:a16="http://schemas.microsoft.com/office/drawing/2014/main" id="{A3400BFE-0EE3-2F44-805A-6719DB29A578}"/>
              </a:ext>
            </a:extLst>
          </p:cNvPr>
          <p:cNvSpPr txBox="1"/>
          <p:nvPr/>
        </p:nvSpPr>
        <p:spPr>
          <a:xfrm>
            <a:off x="7831988" y="2114343"/>
            <a:ext cx="2085668" cy="584775"/>
          </a:xfrm>
          <a:prstGeom prst="rect">
            <a:avLst/>
          </a:prstGeom>
          <a:noFill/>
        </p:spPr>
        <p:txBody>
          <a:bodyPr wrap="square" rtlCol="0">
            <a:spAutoFit/>
          </a:bodyPr>
          <a:lstStyle/>
          <a:p>
            <a:pPr algn="ctr"/>
            <a:r>
              <a:rPr lang="en-US" sz="1600" dirty="0"/>
              <a:t>AWS Command Line Interface (AWS CLI)</a:t>
            </a:r>
          </a:p>
        </p:txBody>
      </p:sp>
      <p:sp>
        <p:nvSpPr>
          <p:cNvPr id="24" name="TextBox 23">
            <a:extLst>
              <a:ext uri="{FF2B5EF4-FFF2-40B4-BE49-F238E27FC236}">
                <a16:creationId xmlns="" xmlns:a16="http://schemas.microsoft.com/office/drawing/2014/main" id="{4ABF5473-14D7-8E4A-BF2A-078577E8FC0C}"/>
              </a:ext>
            </a:extLst>
          </p:cNvPr>
          <p:cNvSpPr txBox="1"/>
          <p:nvPr/>
        </p:nvSpPr>
        <p:spPr>
          <a:xfrm>
            <a:off x="6144254" y="3079943"/>
            <a:ext cx="2840842"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Example command:</a:t>
            </a:r>
          </a:p>
        </p:txBody>
      </p:sp>
      <p:sp>
        <p:nvSpPr>
          <p:cNvPr id="17" name="TextBox 16">
            <a:extLst>
              <a:ext uri="{FF2B5EF4-FFF2-40B4-BE49-F238E27FC236}">
                <a16:creationId xmlns="" xmlns:a16="http://schemas.microsoft.com/office/drawing/2014/main" id="{67513463-9905-0941-94B0-A1BCE060F3CB}"/>
              </a:ext>
            </a:extLst>
          </p:cNvPr>
          <p:cNvSpPr txBox="1"/>
          <p:nvPr/>
        </p:nvSpPr>
        <p:spPr>
          <a:xfrm>
            <a:off x="6320354" y="3559427"/>
            <a:ext cx="5570756" cy="2246769"/>
          </a:xfrm>
          <a:prstGeom prst="rect">
            <a:avLst/>
          </a:prstGeom>
          <a:noFill/>
        </p:spPr>
        <p:txBody>
          <a:bodyPr wrap="none" rtlCol="0">
            <a:spAutoFit/>
          </a:bodyPr>
          <a:lstStyle/>
          <a:p>
            <a:r>
              <a:rPr lang="en-US" sz="2000" dirty="0">
                <a:latin typeface="Lucida Console" panose="020B0609040504020204" pitchFamily="49" charset="0"/>
              </a:rPr>
              <a:t>aws ec2 run-instances \ </a:t>
            </a:r>
          </a:p>
          <a:p>
            <a:r>
              <a:rPr lang="en-US" sz="2000" dirty="0">
                <a:latin typeface="Lucida Console" panose="020B0609040504020204" pitchFamily="49" charset="0"/>
              </a:rPr>
              <a:t>--image-id ami-1a2b3c4d \ </a:t>
            </a:r>
          </a:p>
          <a:p>
            <a:r>
              <a:rPr lang="en-US" sz="2000" dirty="0">
                <a:latin typeface="Lucida Console" panose="020B0609040504020204" pitchFamily="49" charset="0"/>
              </a:rPr>
              <a:t>--count 1 \ </a:t>
            </a:r>
          </a:p>
          <a:p>
            <a:r>
              <a:rPr lang="en-US" sz="2000" dirty="0">
                <a:latin typeface="Lucida Console" panose="020B0609040504020204" pitchFamily="49" charset="0"/>
              </a:rPr>
              <a:t>--instance-type c3.large \ </a:t>
            </a:r>
          </a:p>
          <a:p>
            <a:r>
              <a:rPr lang="en-US" sz="2000" dirty="0">
                <a:latin typeface="Lucida Console" panose="020B0609040504020204" pitchFamily="49" charset="0"/>
              </a:rPr>
              <a:t>--key-name MyKeyPair \ </a:t>
            </a:r>
          </a:p>
          <a:p>
            <a:r>
              <a:rPr lang="en-US" sz="2000" dirty="0">
                <a:latin typeface="Lucida Console" panose="020B0609040504020204" pitchFamily="49" charset="0"/>
              </a:rPr>
              <a:t>--security-groups MySecurityGroup \</a:t>
            </a:r>
          </a:p>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--region us-east-1</a:t>
            </a:r>
          </a:p>
        </p:txBody>
      </p:sp>
      <p:pic>
        <p:nvPicPr>
          <p:cNvPr id="19" name="Graphic 18">
            <a:extLst>
              <a:ext uri="{FF2B5EF4-FFF2-40B4-BE49-F238E27FC236}">
                <a16:creationId xmlns="" xmlns:a16="http://schemas.microsoft.com/office/drawing/2014/main" id="{E258282E-4963-954F-B8AE-19273169F55E}"/>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519222" y="1355408"/>
            <a:ext cx="711200" cy="711200"/>
          </a:xfrm>
          <a:prstGeom prst="rect">
            <a:avLst/>
          </a:prstGeom>
        </p:spPr>
      </p:pic>
    </p:spTree>
    <p:custDataLst>
      <p:tags r:id="rId1"/>
    </p:custDataLst>
    <p:extLst>
      <p:ext uri="{BB962C8B-B14F-4D97-AF65-F5344CB8AC3E}">
        <p14:creationId xmlns:p14="http://schemas.microsoft.com/office/powerpoint/2010/main" val="42154080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6666A41-0DFD-8F45-9191-FD68F3DE70E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32</a:t>
            </a:fld>
            <a:endParaRPr lang="en-US" dirty="0"/>
          </a:p>
        </p:txBody>
      </p:sp>
      <p:sp>
        <p:nvSpPr>
          <p:cNvPr id="14" name="Title 13">
            <a:extLst>
              <a:ext uri="{FF2B5EF4-FFF2-40B4-BE49-F238E27FC236}">
                <a16:creationId xmlns="" xmlns:a16="http://schemas.microsoft.com/office/drawing/2014/main" id="{583A2482-2DCD-B446-86FC-3673D9C832AE}"/>
              </a:ext>
            </a:extLst>
          </p:cNvPr>
          <p:cNvSpPr>
            <a:spLocks noGrp="1"/>
          </p:cNvSpPr>
          <p:nvPr>
            <p:ph type="title"/>
          </p:nvPr>
        </p:nvSpPr>
        <p:spPr/>
        <p:txBody>
          <a:bodyPr>
            <a:noAutofit/>
          </a:bodyPr>
          <a:lstStyle/>
          <a:p>
            <a:r>
              <a:rPr lang="en-US" sz="3000" dirty="0"/>
              <a:t>Another option: Launch an EC2 instance with the AWS Command Line Interface </a:t>
            </a:r>
          </a:p>
        </p:txBody>
      </p:sp>
      <p:sp>
        <p:nvSpPr>
          <p:cNvPr id="25" name="Rectangle 24">
            <a:extLst>
              <a:ext uri="{FF2B5EF4-FFF2-40B4-BE49-F238E27FC236}">
                <a16:creationId xmlns="" xmlns:a16="http://schemas.microsoft.com/office/drawing/2014/main" id="{E4A8E24F-530D-674E-82AB-1053BF2E8516}"/>
              </a:ext>
              <a:ext uri="{C183D7F6-B498-43B3-948B-1728B52AA6E4}">
                <adec:decorative xmlns="" xmlns:adec="http://schemas.microsoft.com/office/drawing/2017/decorative" val="1"/>
              </a:ext>
            </a:extLst>
          </p:cNvPr>
          <p:cNvSpPr/>
          <p:nvPr/>
        </p:nvSpPr>
        <p:spPr>
          <a:xfrm>
            <a:off x="6233533" y="3456881"/>
            <a:ext cx="5709424" cy="24199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21">
            <a:extLst>
              <a:ext uri="{FF2B5EF4-FFF2-40B4-BE49-F238E27FC236}">
                <a16:creationId xmlns="" xmlns:a16="http://schemas.microsoft.com/office/drawing/2014/main" id="{E0BAFFB2-CBCF-0245-B234-B9C9FFC031AC}"/>
              </a:ext>
            </a:extLst>
          </p:cNvPr>
          <p:cNvSpPr>
            <a:spLocks noGrp="1"/>
          </p:cNvSpPr>
          <p:nvPr>
            <p:ph sz="quarter" idx="21"/>
          </p:nvPr>
        </p:nvSpPr>
        <p:spPr>
          <a:xfrm>
            <a:off x="365760" y="1143000"/>
            <a:ext cx="5592708" cy="5291750"/>
          </a:xfrm>
        </p:spPr>
        <p:txBody>
          <a:bodyPr>
            <a:normAutofit fontScale="92500" lnSpcReduction="10000"/>
          </a:bodyPr>
          <a:lstStyle/>
          <a:p>
            <a:r>
              <a:rPr lang="en-US" sz="2600" dirty="0" smtClean="0"/>
              <a:t>The </a:t>
            </a:r>
            <a:r>
              <a:rPr lang="en-US" sz="2600" dirty="0"/>
              <a:t>command should successfully create an EC2 instance if:</a:t>
            </a:r>
          </a:p>
          <a:p>
            <a:pPr marL="398462" lvl="1" indent="-171450">
              <a:buFont typeface="Arial" panose="020B0604020202020204" pitchFamily="34" charset="0"/>
              <a:buChar char="•"/>
            </a:pPr>
            <a:endParaRPr lang="en-US" sz="2000" dirty="0" smtClean="0"/>
          </a:p>
          <a:p>
            <a:pPr marL="398462" lvl="1" indent="-171450">
              <a:buFont typeface="Arial" panose="020B0604020202020204" pitchFamily="34" charset="0"/>
              <a:buChar char="•"/>
            </a:pPr>
            <a:r>
              <a:rPr lang="en-US" dirty="0" smtClean="0"/>
              <a:t>The </a:t>
            </a:r>
            <a:r>
              <a:rPr lang="en-US" dirty="0"/>
              <a:t>command is </a:t>
            </a:r>
            <a:r>
              <a:rPr lang="en-US" dirty="0">
                <a:solidFill>
                  <a:srgbClr val="333399"/>
                </a:solidFill>
              </a:rPr>
              <a:t>properly formed</a:t>
            </a:r>
          </a:p>
          <a:p>
            <a:pPr marL="398462" lvl="1" indent="-171450">
              <a:buFont typeface="Arial" panose="020B0604020202020204" pitchFamily="34" charset="0"/>
              <a:buChar char="•"/>
            </a:pPr>
            <a:endParaRPr lang="en-US" dirty="0"/>
          </a:p>
          <a:p>
            <a:pPr marL="398462" lvl="1" indent="-171450">
              <a:buFont typeface="Arial" panose="020B0604020202020204" pitchFamily="34" charset="0"/>
              <a:buChar char="•"/>
            </a:pPr>
            <a:r>
              <a:rPr lang="en-US" dirty="0"/>
              <a:t>The </a:t>
            </a:r>
            <a:r>
              <a:rPr lang="en-US" dirty="0">
                <a:solidFill>
                  <a:srgbClr val="333399"/>
                </a:solidFill>
              </a:rPr>
              <a:t>resources</a:t>
            </a:r>
            <a:r>
              <a:rPr lang="en-US" dirty="0"/>
              <a:t> that the command needs already exist</a:t>
            </a:r>
          </a:p>
          <a:p>
            <a:pPr marL="398462" lvl="1" indent="-171450">
              <a:buFont typeface="Arial" panose="020B0604020202020204" pitchFamily="34" charset="0"/>
              <a:buChar char="•"/>
            </a:pPr>
            <a:endParaRPr lang="en-US" dirty="0"/>
          </a:p>
          <a:p>
            <a:pPr marL="398462" lvl="1" indent="-171450">
              <a:buFont typeface="Arial" panose="020B0604020202020204" pitchFamily="34" charset="0"/>
              <a:buChar char="•"/>
            </a:pPr>
            <a:r>
              <a:rPr lang="en-US" dirty="0"/>
              <a:t>You have sufficient </a:t>
            </a:r>
            <a:r>
              <a:rPr lang="en-US" dirty="0">
                <a:solidFill>
                  <a:srgbClr val="333399"/>
                </a:solidFill>
              </a:rPr>
              <a:t>permissions</a:t>
            </a:r>
            <a:r>
              <a:rPr lang="en-US" dirty="0"/>
              <a:t> to run the command</a:t>
            </a:r>
          </a:p>
          <a:p>
            <a:pPr marL="398462" lvl="1" indent="-171450">
              <a:buFont typeface="Arial" panose="020B0604020202020204" pitchFamily="34" charset="0"/>
              <a:buChar char="•"/>
            </a:pPr>
            <a:endParaRPr lang="en-US" dirty="0"/>
          </a:p>
          <a:p>
            <a:pPr marL="398462" lvl="1" indent="-171450">
              <a:buFont typeface="Arial" panose="020B0604020202020204" pitchFamily="34" charset="0"/>
              <a:buChar char="•"/>
            </a:pPr>
            <a:r>
              <a:rPr lang="en-US" dirty="0"/>
              <a:t>You have sufficient </a:t>
            </a:r>
            <a:r>
              <a:rPr lang="en-US" dirty="0">
                <a:solidFill>
                  <a:srgbClr val="333399"/>
                </a:solidFill>
              </a:rPr>
              <a:t>capacity</a:t>
            </a:r>
            <a:r>
              <a:rPr lang="en-US" dirty="0"/>
              <a:t> in the AWS account</a:t>
            </a:r>
          </a:p>
          <a:p>
            <a:pPr marL="398462" lvl="1" indent="-171450">
              <a:buFont typeface="Arial" panose="020B0604020202020204" pitchFamily="34" charset="0"/>
              <a:buChar char="•"/>
            </a:pPr>
            <a:endParaRPr lang="en-US" sz="2000" dirty="0" smtClean="0"/>
          </a:p>
        </p:txBody>
      </p:sp>
      <p:sp>
        <p:nvSpPr>
          <p:cNvPr id="18" name="TextBox 17">
            <a:extLst>
              <a:ext uri="{FF2B5EF4-FFF2-40B4-BE49-F238E27FC236}">
                <a16:creationId xmlns="" xmlns:a16="http://schemas.microsoft.com/office/drawing/2014/main" id="{A3400BFE-0EE3-2F44-805A-6719DB29A578}"/>
              </a:ext>
            </a:extLst>
          </p:cNvPr>
          <p:cNvSpPr txBox="1"/>
          <p:nvPr/>
        </p:nvSpPr>
        <p:spPr>
          <a:xfrm>
            <a:off x="7831988" y="2114343"/>
            <a:ext cx="2085668" cy="584775"/>
          </a:xfrm>
          <a:prstGeom prst="rect">
            <a:avLst/>
          </a:prstGeom>
          <a:noFill/>
        </p:spPr>
        <p:txBody>
          <a:bodyPr wrap="square" rtlCol="0">
            <a:spAutoFit/>
          </a:bodyPr>
          <a:lstStyle/>
          <a:p>
            <a:pPr algn="ctr"/>
            <a:r>
              <a:rPr lang="en-US" sz="1600" dirty="0"/>
              <a:t>AWS Command Line Interface (AWS CLI)</a:t>
            </a:r>
          </a:p>
        </p:txBody>
      </p:sp>
      <p:sp>
        <p:nvSpPr>
          <p:cNvPr id="24" name="TextBox 23">
            <a:extLst>
              <a:ext uri="{FF2B5EF4-FFF2-40B4-BE49-F238E27FC236}">
                <a16:creationId xmlns="" xmlns:a16="http://schemas.microsoft.com/office/drawing/2014/main" id="{4ABF5473-14D7-8E4A-BF2A-078577E8FC0C}"/>
              </a:ext>
            </a:extLst>
          </p:cNvPr>
          <p:cNvSpPr txBox="1"/>
          <p:nvPr/>
        </p:nvSpPr>
        <p:spPr>
          <a:xfrm>
            <a:off x="6144254" y="3079943"/>
            <a:ext cx="2840842"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Example command:</a:t>
            </a:r>
          </a:p>
        </p:txBody>
      </p:sp>
      <p:sp>
        <p:nvSpPr>
          <p:cNvPr id="17" name="TextBox 16">
            <a:extLst>
              <a:ext uri="{FF2B5EF4-FFF2-40B4-BE49-F238E27FC236}">
                <a16:creationId xmlns="" xmlns:a16="http://schemas.microsoft.com/office/drawing/2014/main" id="{67513463-9905-0941-94B0-A1BCE060F3CB}"/>
              </a:ext>
            </a:extLst>
          </p:cNvPr>
          <p:cNvSpPr txBox="1"/>
          <p:nvPr/>
        </p:nvSpPr>
        <p:spPr>
          <a:xfrm>
            <a:off x="6320354" y="3559427"/>
            <a:ext cx="5570756" cy="2246769"/>
          </a:xfrm>
          <a:prstGeom prst="rect">
            <a:avLst/>
          </a:prstGeom>
          <a:noFill/>
        </p:spPr>
        <p:txBody>
          <a:bodyPr wrap="none" rtlCol="0">
            <a:spAutoFit/>
          </a:bodyPr>
          <a:lstStyle/>
          <a:p>
            <a:r>
              <a:rPr lang="en-US" sz="2000" dirty="0">
                <a:latin typeface="Lucida Console" panose="020B0609040504020204" pitchFamily="49" charset="0"/>
              </a:rPr>
              <a:t>aws ec2 run-instances \ </a:t>
            </a:r>
          </a:p>
          <a:p>
            <a:r>
              <a:rPr lang="en-US" sz="2000" dirty="0">
                <a:latin typeface="Lucida Console" panose="020B0609040504020204" pitchFamily="49" charset="0"/>
              </a:rPr>
              <a:t>--image-id ami-1a2b3c4d \ </a:t>
            </a:r>
          </a:p>
          <a:p>
            <a:r>
              <a:rPr lang="en-US" sz="2000" dirty="0">
                <a:latin typeface="Lucida Console" panose="020B0609040504020204" pitchFamily="49" charset="0"/>
              </a:rPr>
              <a:t>--count 1 \ </a:t>
            </a:r>
          </a:p>
          <a:p>
            <a:r>
              <a:rPr lang="en-US" sz="2000" dirty="0">
                <a:latin typeface="Lucida Console" panose="020B0609040504020204" pitchFamily="49" charset="0"/>
              </a:rPr>
              <a:t>--instance-type c3.large \ </a:t>
            </a:r>
          </a:p>
          <a:p>
            <a:r>
              <a:rPr lang="en-US" sz="2000" dirty="0">
                <a:latin typeface="Lucida Console" panose="020B0609040504020204" pitchFamily="49" charset="0"/>
              </a:rPr>
              <a:t>--key-name MyKeyPair \ </a:t>
            </a:r>
          </a:p>
          <a:p>
            <a:r>
              <a:rPr lang="en-US" sz="2000" dirty="0">
                <a:latin typeface="Lucida Console" panose="020B0609040504020204" pitchFamily="49" charset="0"/>
              </a:rPr>
              <a:t>--security-groups MySecurityGroup \</a:t>
            </a:r>
          </a:p>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--region us-east-1</a:t>
            </a:r>
          </a:p>
        </p:txBody>
      </p:sp>
      <p:pic>
        <p:nvPicPr>
          <p:cNvPr id="19" name="Graphic 18">
            <a:extLst>
              <a:ext uri="{FF2B5EF4-FFF2-40B4-BE49-F238E27FC236}">
                <a16:creationId xmlns="" xmlns:a16="http://schemas.microsoft.com/office/drawing/2014/main" id="{E258282E-4963-954F-B8AE-19273169F55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6"/>
              </a:ext>
            </a:extLst>
          </a:blip>
          <a:stretch>
            <a:fillRect/>
          </a:stretch>
        </p:blipFill>
        <p:spPr>
          <a:xfrm>
            <a:off x="8519222" y="1355408"/>
            <a:ext cx="711200" cy="711200"/>
          </a:xfrm>
          <a:prstGeom prst="rect">
            <a:avLst/>
          </a:prstGeom>
        </p:spPr>
      </p:pic>
    </p:spTree>
    <p:custDataLst>
      <p:tags r:id="rId1"/>
    </p:custDataLst>
    <p:extLst>
      <p:ext uri="{BB962C8B-B14F-4D97-AF65-F5344CB8AC3E}">
        <p14:creationId xmlns:p14="http://schemas.microsoft.com/office/powerpoint/2010/main" val="21065780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 xmlns:a16="http://schemas.microsoft.com/office/drawing/2014/main" id="{7CA05716-DE85-0A40-829B-2BA3A696DD99}"/>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latin typeface="+mn-lt"/>
              </a:rPr>
              <a:t>33</a:t>
            </a:fld>
            <a:endParaRPr lang="en-US" dirty="0">
              <a:latin typeface="+mn-lt"/>
            </a:endParaRPr>
          </a:p>
        </p:txBody>
      </p:sp>
      <p:sp>
        <p:nvSpPr>
          <p:cNvPr id="2" name="Title 1"/>
          <p:cNvSpPr>
            <a:spLocks noGrp="1"/>
          </p:cNvSpPr>
          <p:nvPr>
            <p:ph type="title"/>
          </p:nvPr>
        </p:nvSpPr>
        <p:spPr/>
        <p:txBody>
          <a:bodyPr/>
          <a:lstStyle/>
          <a:p>
            <a:r>
              <a:rPr lang="en-US" dirty="0">
                <a:latin typeface="+mj-lt"/>
              </a:rPr>
              <a:t>Amazon EC2 instance lifecycle</a:t>
            </a:r>
          </a:p>
        </p:txBody>
      </p:sp>
      <p:grpSp>
        <p:nvGrpSpPr>
          <p:cNvPr id="23" name="Group 22" descr="diagram showing the states an instance can have after launch. A launched instance becomes &quot;pending&quot; and then &quot;running&quot;. Running instances can be rebooted, terminated, or stopped. A stopped instance can be started or termninated."/>
          <p:cNvGrpSpPr/>
          <p:nvPr/>
        </p:nvGrpSpPr>
        <p:grpSpPr>
          <a:xfrm>
            <a:off x="1147146" y="1364438"/>
            <a:ext cx="9288624" cy="4826316"/>
            <a:chOff x="1147146" y="1364438"/>
            <a:chExt cx="9288624" cy="4826316"/>
          </a:xfrm>
        </p:grpSpPr>
        <p:sp>
          <p:nvSpPr>
            <p:cNvPr id="52" name="Rectangle 51">
              <a:extLst>
                <a:ext uri="{FF2B5EF4-FFF2-40B4-BE49-F238E27FC236}">
                  <a16:creationId xmlns="" xmlns:a16="http://schemas.microsoft.com/office/drawing/2014/main" id="{B6751EC9-C4AA-E744-AEC5-B1E7EF5C711C}"/>
                </a:ext>
                <a:ext uri="{C183D7F6-B498-43B3-948B-1728B52AA6E4}">
                  <adec:decorative xmlns="" xmlns:adec="http://schemas.microsoft.com/office/drawing/2017/decorative" val="1"/>
                </a:ext>
              </a:extLst>
            </p:cNvPr>
            <p:cNvSpPr/>
            <p:nvPr/>
          </p:nvSpPr>
          <p:spPr>
            <a:xfrm>
              <a:off x="6089211" y="1624171"/>
              <a:ext cx="4346559" cy="4566583"/>
            </a:xfrm>
            <a:prstGeom prst="rect">
              <a:avLst/>
            </a:prstGeom>
            <a:solidFill>
              <a:schemeClr val="bg1">
                <a:lumMod val="95000"/>
              </a:schemeClr>
            </a:solid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chemeClr val="tx1"/>
                  </a:solidFill>
                </a:rPr>
                <a:t>Only instances backed by Amazon EBS</a:t>
              </a:r>
            </a:p>
          </p:txBody>
        </p:sp>
        <p:sp>
          <p:nvSpPr>
            <p:cNvPr id="6" name="TextBox 71">
              <a:extLst>
                <a:ext uri="{C183D7F6-B498-43B3-948B-1728B52AA6E4}">
                  <adec:decorative xmlns="" xmlns:adec="http://schemas.microsoft.com/office/drawing/2017/decorative" val="1"/>
                </a:ext>
              </a:extLst>
            </p:cNvPr>
            <p:cNvSpPr txBox="1"/>
            <p:nvPr/>
          </p:nvSpPr>
          <p:spPr>
            <a:xfrm>
              <a:off x="1766093" y="285625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ea typeface="Amazon Ember" panose="020B0603020204020204" pitchFamily="34" charset="0"/>
                  <a:cs typeface="Amazon Ember" panose="020B0603020204020204" pitchFamily="34" charset="0"/>
                </a:rPr>
                <a:t>AMI</a:t>
              </a:r>
            </a:p>
          </p:txBody>
        </p:sp>
        <p:cxnSp>
          <p:nvCxnSpPr>
            <p:cNvPr id="9" name="Straight Arrow Connector 8"/>
            <p:cNvCxnSpPr>
              <a:cxnSpLocks/>
              <a:stCxn id="49" idx="3"/>
              <a:endCxn id="10" idx="1"/>
            </p:cNvCxnSpPr>
            <p:nvPr/>
          </p:nvCxnSpPr>
          <p:spPr>
            <a:xfrm>
              <a:off x="2546731" y="2498105"/>
              <a:ext cx="1100690"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647421" y="2203189"/>
              <a:ext cx="1395752" cy="589831"/>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pending</a:t>
              </a:r>
            </a:p>
          </p:txBody>
        </p:sp>
        <p:sp>
          <p:nvSpPr>
            <p:cNvPr id="12" name="TextBox 71"/>
            <p:cNvSpPr txBox="1"/>
            <p:nvPr/>
          </p:nvSpPr>
          <p:spPr>
            <a:xfrm>
              <a:off x="2624468" y="2260613"/>
              <a:ext cx="815962"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Launch</a:t>
              </a:r>
            </a:p>
          </p:txBody>
        </p:sp>
        <p:sp>
          <p:nvSpPr>
            <p:cNvPr id="16" name="Rounded Rectangle 15"/>
            <p:cNvSpPr/>
            <p:nvPr/>
          </p:nvSpPr>
          <p:spPr>
            <a:xfrm>
              <a:off x="3641008" y="3333298"/>
              <a:ext cx="1395752" cy="589831"/>
            </a:xfrm>
            <a:prstGeom prst="roundRect">
              <a:avLst/>
            </a:prstGeom>
            <a:solidFill>
              <a:srgbClr val="73FB79">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running</a:t>
              </a:r>
            </a:p>
          </p:txBody>
        </p:sp>
        <p:cxnSp>
          <p:nvCxnSpPr>
            <p:cNvPr id="17" name="Straight Arrow Connector 16"/>
            <p:cNvCxnSpPr>
              <a:cxnSpLocks/>
              <a:stCxn id="10" idx="2"/>
              <a:endCxn id="16" idx="0"/>
            </p:cNvCxnSpPr>
            <p:nvPr/>
          </p:nvCxnSpPr>
          <p:spPr>
            <a:xfrm flipH="1">
              <a:off x="4338884" y="2793020"/>
              <a:ext cx="6413" cy="540278"/>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563600" y="3701582"/>
              <a:ext cx="1094661"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1147146" y="3333298"/>
              <a:ext cx="1395752" cy="589830"/>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rebooting</a:t>
              </a:r>
            </a:p>
          </p:txBody>
        </p:sp>
        <p:sp>
          <p:nvSpPr>
            <p:cNvPr id="47" name="TextBox 71"/>
            <p:cNvSpPr txBox="1"/>
            <p:nvPr/>
          </p:nvSpPr>
          <p:spPr>
            <a:xfrm>
              <a:off x="2669392" y="3268770"/>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Reboot</a:t>
              </a:r>
            </a:p>
          </p:txBody>
        </p:sp>
        <p:cxnSp>
          <p:nvCxnSpPr>
            <p:cNvPr id="48" name="Straight Arrow Connector 47"/>
            <p:cNvCxnSpPr/>
            <p:nvPr/>
          </p:nvCxnSpPr>
          <p:spPr>
            <a:xfrm flipH="1" flipV="1">
              <a:off x="2542898" y="3497587"/>
              <a:ext cx="1098110"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C183D7F6-B498-43B3-948B-1728B52AA6E4}">
                  <adec:decorative xmlns="" xmlns:adec="http://schemas.microsoft.com/office/drawing/2017/decorative" val="1"/>
                </a:ext>
              </a:extLst>
            </p:cNvPr>
            <p:cNvGrpSpPr/>
            <p:nvPr/>
          </p:nvGrpSpPr>
          <p:grpSpPr>
            <a:xfrm>
              <a:off x="5043174" y="2265027"/>
              <a:ext cx="4219994" cy="1068271"/>
              <a:chOff x="3833412" y="1132752"/>
              <a:chExt cx="3164995" cy="801203"/>
            </a:xfrm>
          </p:grpSpPr>
          <p:cxnSp>
            <p:nvCxnSpPr>
              <p:cNvPr id="57" name="Elbow Connector 56"/>
              <p:cNvCxnSpPr>
                <a:cxnSpLocks/>
                <a:stCxn id="39" idx="0"/>
                <a:endCxn id="10" idx="3"/>
              </p:cNvCxnSpPr>
              <p:nvPr/>
            </p:nvCxnSpPr>
            <p:spPr>
              <a:xfrm rot="16200000" flipV="1">
                <a:off x="5102712" y="38260"/>
                <a:ext cx="626395" cy="3164995"/>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41881" y="113275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Start</a:t>
                </a:r>
              </a:p>
            </p:txBody>
          </p:sp>
        </p:grpSp>
        <p:grpSp>
          <p:nvGrpSpPr>
            <p:cNvPr id="72" name="Group 71"/>
            <p:cNvGrpSpPr/>
            <p:nvPr/>
          </p:nvGrpSpPr>
          <p:grpSpPr>
            <a:xfrm>
              <a:off x="3641009" y="5091978"/>
              <a:ext cx="1394933" cy="955553"/>
              <a:chOff x="2987063" y="3252969"/>
              <a:chExt cx="1046200" cy="716666"/>
            </a:xfrm>
          </p:grpSpPr>
          <p:sp>
            <p:nvSpPr>
              <p:cNvPr id="21" name="Rounded Rectangle 20"/>
              <p:cNvSpPr/>
              <p:nvPr/>
            </p:nvSpPr>
            <p:spPr>
              <a:xfrm>
                <a:off x="2987063" y="3527262"/>
                <a:ext cx="1046200" cy="442373"/>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terminated</a:t>
                </a:r>
              </a:p>
            </p:txBody>
          </p:sp>
          <p:cxnSp>
            <p:nvCxnSpPr>
              <p:cNvPr id="33" name="Straight Arrow Connector 32"/>
              <p:cNvCxnSpPr>
                <a:cxnSpLocks/>
                <a:stCxn id="19" idx="2"/>
                <a:endCxn id="21" idx="0"/>
              </p:cNvCxnSpPr>
              <p:nvPr/>
            </p:nvCxnSpPr>
            <p:spPr>
              <a:xfrm flipH="1">
                <a:off x="3510163" y="3252969"/>
                <a:ext cx="1" cy="27429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641009" y="3907463"/>
              <a:ext cx="1394935" cy="1184515"/>
              <a:chOff x="2987063" y="2364581"/>
              <a:chExt cx="1046201" cy="888388"/>
            </a:xfrm>
          </p:grpSpPr>
          <p:sp>
            <p:nvSpPr>
              <p:cNvPr id="19" name="Rounded Rectangle 18"/>
              <p:cNvSpPr/>
              <p:nvPr/>
            </p:nvSpPr>
            <p:spPr>
              <a:xfrm>
                <a:off x="2987063" y="2810596"/>
                <a:ext cx="1046201" cy="442373"/>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shutting-down</a:t>
                </a:r>
              </a:p>
            </p:txBody>
          </p:sp>
          <p:cxnSp>
            <p:nvCxnSpPr>
              <p:cNvPr id="32" name="Straight Arrow Connector 31"/>
              <p:cNvCxnSpPr>
                <a:cxnSpLocks/>
                <a:endCxn id="19" idx="0"/>
              </p:cNvCxnSpPr>
              <p:nvPr/>
            </p:nvCxnSpPr>
            <p:spPr>
              <a:xfrm flipH="1">
                <a:off x="3510164" y="2364581"/>
                <a:ext cx="2965" cy="446015"/>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733558"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grpSp>
          <p:nvGrpSpPr>
            <p:cNvPr id="77" name="Group 76"/>
            <p:cNvGrpSpPr/>
            <p:nvPr/>
          </p:nvGrpSpPr>
          <p:grpSpPr>
            <a:xfrm>
              <a:off x="5035944" y="3923128"/>
              <a:ext cx="4227225" cy="1829488"/>
              <a:chOff x="3590581" y="2376331"/>
              <a:chExt cx="3170416" cy="1372119"/>
            </a:xfrm>
          </p:grpSpPr>
          <p:cxnSp>
            <p:nvCxnSpPr>
              <p:cNvPr id="63" name="Elbow Connector 62"/>
              <p:cNvCxnSpPr>
                <a:cxnSpLocks/>
                <a:stCxn id="39" idx="2"/>
                <a:endCxn id="21" idx="3"/>
              </p:cNvCxnSpPr>
              <p:nvPr/>
            </p:nvCxnSpPr>
            <p:spPr>
              <a:xfrm rot="5400000">
                <a:off x="4489729" y="1477183"/>
                <a:ext cx="1372119" cy="317041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054591" y="3549275"/>
                <a:ext cx="862147"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cxnSp>
          <p:nvCxnSpPr>
            <p:cNvPr id="36" name="Straight Arrow Connector 35"/>
            <p:cNvCxnSpPr>
              <a:cxnSpLocks/>
              <a:stCxn id="16" idx="3"/>
              <a:endCxn id="38" idx="1"/>
            </p:cNvCxnSpPr>
            <p:nvPr/>
          </p:nvCxnSpPr>
          <p:spPr>
            <a:xfrm flipV="1">
              <a:off x="5036760" y="3628213"/>
              <a:ext cx="1726055"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976647" y="3366926"/>
              <a:ext cx="1171861" cy="72950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Stop</a:t>
              </a:r>
            </a:p>
            <a:p>
              <a:pPr algn="ctr"/>
              <a:r>
                <a:rPr lang="en-US" sz="1600" b="1" dirty="0">
                  <a:ea typeface="Amazon Ember" panose="020B0603020204020204" pitchFamily="34" charset="0"/>
                  <a:cs typeface="Amazon Ember" panose="020B0603020204020204" pitchFamily="34" charset="0"/>
                </a:rPr>
                <a:t>Stop-Hibernate</a:t>
              </a:r>
            </a:p>
          </p:txBody>
        </p:sp>
        <p:sp>
          <p:nvSpPr>
            <p:cNvPr id="38" name="Rounded Rectangle 37"/>
            <p:cNvSpPr/>
            <p:nvPr/>
          </p:nvSpPr>
          <p:spPr>
            <a:xfrm>
              <a:off x="6762815" y="3333298"/>
              <a:ext cx="1374674" cy="589830"/>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stopping</a:t>
              </a:r>
            </a:p>
          </p:txBody>
        </p:sp>
        <p:sp>
          <p:nvSpPr>
            <p:cNvPr id="39" name="Rounded Rectangle 38"/>
            <p:cNvSpPr/>
            <p:nvPr/>
          </p:nvSpPr>
          <p:spPr>
            <a:xfrm>
              <a:off x="8575829" y="3333298"/>
              <a:ext cx="1374675" cy="589830"/>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stopped</a:t>
              </a:r>
            </a:p>
          </p:txBody>
        </p:sp>
        <p:cxnSp>
          <p:nvCxnSpPr>
            <p:cNvPr id="40" name="Straight Arrow Connector 39"/>
            <p:cNvCxnSpPr>
              <a:cxnSpLocks/>
              <a:stCxn id="38" idx="3"/>
              <a:endCxn id="39" idx="1"/>
            </p:cNvCxnSpPr>
            <p:nvPr/>
          </p:nvCxnSpPr>
          <p:spPr>
            <a:xfrm>
              <a:off x="8137489" y="3628213"/>
              <a:ext cx="43834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 xmlns:a16="http://schemas.microsoft.com/office/drawing/2014/main" id="{098B6D9A-1DD0-DB49-A3B1-06B3623B506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871030" y="2160254"/>
              <a:ext cx="675701" cy="675701"/>
            </a:xfrm>
            <a:prstGeom prst="rect">
              <a:avLst/>
            </a:prstGeom>
          </p:spPr>
        </p:pic>
        <p:pic>
          <p:nvPicPr>
            <p:cNvPr id="50" name="Graphic 49">
              <a:extLst>
                <a:ext uri="{FF2B5EF4-FFF2-40B4-BE49-F238E27FC236}">
                  <a16:creationId xmlns="" xmlns:a16="http://schemas.microsoft.com/office/drawing/2014/main" id="{8DAAD020-BA8D-284F-882A-5D3E71ED3E6B}"/>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800085" y="1364438"/>
              <a:ext cx="591829" cy="591829"/>
            </a:xfrm>
            <a:prstGeom prst="rect">
              <a:avLst/>
            </a:prstGeom>
          </p:spPr>
        </p:pic>
      </p:grpSp>
    </p:spTree>
    <p:custDataLst>
      <p:tags r:id="rId1"/>
    </p:custDataLst>
    <p:extLst>
      <p:ext uri="{BB962C8B-B14F-4D97-AF65-F5344CB8AC3E}">
        <p14:creationId xmlns:p14="http://schemas.microsoft.com/office/powerpoint/2010/main" val="1713796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10AD9707-4A7F-0644-B0C3-827A58AAE139}"/>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34</a:t>
            </a:fld>
            <a:endParaRPr lang="en-US" dirty="0"/>
          </a:p>
        </p:txBody>
      </p:sp>
      <p:sp>
        <p:nvSpPr>
          <p:cNvPr id="2" name="Title 1"/>
          <p:cNvSpPr>
            <a:spLocks noGrp="1"/>
          </p:cNvSpPr>
          <p:nvPr>
            <p:ph type="title"/>
          </p:nvPr>
        </p:nvSpPr>
        <p:spPr/>
        <p:txBody>
          <a:bodyPr/>
          <a:lstStyle/>
          <a:p>
            <a:r>
              <a:rPr lang="en-US" dirty="0"/>
              <a:t>Instance hibernation option </a:t>
            </a:r>
          </a:p>
        </p:txBody>
      </p:sp>
      <p:sp>
        <p:nvSpPr>
          <p:cNvPr id="3" name="Content Placeholder 2"/>
          <p:cNvSpPr>
            <a:spLocks noGrp="1"/>
          </p:cNvSpPr>
          <p:nvPr>
            <p:ph sz="quarter" idx="21"/>
          </p:nvPr>
        </p:nvSpPr>
        <p:spPr>
          <a:xfrm>
            <a:off x="365760" y="3429000"/>
            <a:ext cx="11587890" cy="3005749"/>
          </a:xfrm>
        </p:spPr>
        <p:txBody>
          <a:bodyPr>
            <a:normAutofit fontScale="85000" lnSpcReduction="20000"/>
          </a:bodyPr>
          <a:lstStyle/>
          <a:p>
            <a:r>
              <a:rPr lang="en-US" sz="2400" dirty="0"/>
              <a:t>Benefits</a:t>
            </a:r>
          </a:p>
          <a:p>
            <a:pPr lvl="1"/>
            <a:r>
              <a:rPr lang="en-US" sz="2000" dirty="0"/>
              <a:t>It saves the contents from the instance memory (RAM). </a:t>
            </a:r>
          </a:p>
          <a:p>
            <a:pPr lvl="1"/>
            <a:r>
              <a:rPr lang="en-US" sz="2000" dirty="0"/>
              <a:t>On instance restart, </a:t>
            </a:r>
            <a:r>
              <a:rPr lang="en-US" sz="2000" dirty="0">
                <a:solidFill>
                  <a:srgbClr val="333399"/>
                </a:solidFill>
              </a:rPr>
              <a:t>RAM contents are reloaded</a:t>
            </a:r>
            <a:r>
              <a:rPr lang="en-US" sz="2000" dirty="0"/>
              <a:t>, previously running processes are resumed.</a:t>
            </a:r>
          </a:p>
          <a:p>
            <a:pPr lvl="1"/>
            <a:r>
              <a:rPr lang="en-US" sz="2000" dirty="0"/>
              <a:t>You can </a:t>
            </a:r>
            <a:r>
              <a:rPr lang="en-US" sz="2000" dirty="0">
                <a:solidFill>
                  <a:srgbClr val="333399"/>
                </a:solidFill>
              </a:rPr>
              <a:t>save on cost </a:t>
            </a:r>
            <a:r>
              <a:rPr lang="en-US" sz="2000" dirty="0"/>
              <a:t>in a hibernated state versus a running state (costs are similar to a stopped instance).</a:t>
            </a:r>
            <a:endParaRPr lang="en-US" sz="1800" dirty="0"/>
          </a:p>
          <a:p>
            <a:r>
              <a:rPr lang="en-US" sz="2400" dirty="0"/>
              <a:t>Prerequisites</a:t>
            </a:r>
          </a:p>
          <a:p>
            <a:pPr lvl="1"/>
            <a:r>
              <a:rPr lang="en-US" sz="2000" dirty="0"/>
              <a:t>Only certain Linux AMIs (such as Amazon Linux 2) and only certain instance families support it.</a:t>
            </a:r>
          </a:p>
          <a:p>
            <a:pPr lvl="1"/>
            <a:r>
              <a:rPr lang="en-US" sz="2000" dirty="0"/>
              <a:t>Instance must have an </a:t>
            </a:r>
            <a:r>
              <a:rPr lang="en-US" sz="2000" dirty="0">
                <a:solidFill>
                  <a:srgbClr val="333399"/>
                </a:solidFill>
              </a:rPr>
              <a:t>encrypted Amazon EBS root volume</a:t>
            </a:r>
            <a:r>
              <a:rPr lang="en-US" sz="2000" dirty="0"/>
              <a:t> and a maximum of150 GB RAM.</a:t>
            </a:r>
          </a:p>
          <a:p>
            <a:pPr lvl="1"/>
            <a:r>
              <a:rPr lang="en-US" sz="2000" dirty="0"/>
              <a:t>Hibernation must be enabled at </a:t>
            </a:r>
            <a:r>
              <a:rPr lang="en-US" sz="2000" dirty="0">
                <a:solidFill>
                  <a:srgbClr val="333399"/>
                </a:solidFill>
              </a:rPr>
              <a:t>instance launch.</a:t>
            </a:r>
          </a:p>
          <a:p>
            <a:pPr marL="227012" lvl="1" indent="0">
              <a:buNone/>
            </a:pPr>
            <a:endParaRPr lang="en-US" sz="2000" dirty="0"/>
          </a:p>
        </p:txBody>
      </p:sp>
      <p:pic>
        <p:nvPicPr>
          <p:cNvPr id="6" name="Picture 5" descr="diagram showing an instance entering and then exiting hibernation.">
            <a:extLst>
              <a:ext uri="{FF2B5EF4-FFF2-40B4-BE49-F238E27FC236}">
                <a16:creationId xmlns="" xmlns:a16="http://schemas.microsoft.com/office/drawing/2014/main" id="{5C672129-9A94-1044-BB4F-172E397AE0E3}"/>
              </a:ext>
            </a:extLst>
          </p:cNvPr>
          <p:cNvPicPr>
            <a:picLocks noChangeAspect="1"/>
          </p:cNvPicPr>
          <p:nvPr/>
        </p:nvPicPr>
        <p:blipFill>
          <a:blip r:embed="rId4"/>
          <a:stretch>
            <a:fillRect/>
          </a:stretch>
        </p:blipFill>
        <p:spPr>
          <a:xfrm>
            <a:off x="2020340" y="1189531"/>
            <a:ext cx="8763774" cy="2420993"/>
          </a:xfrm>
          <a:prstGeom prst="rect">
            <a:avLst/>
          </a:prstGeom>
        </p:spPr>
      </p:pic>
    </p:spTree>
    <p:custDataLst>
      <p:tags r:id="rId1"/>
    </p:custDataLst>
    <p:extLst>
      <p:ext uri="{BB962C8B-B14F-4D97-AF65-F5344CB8AC3E}">
        <p14:creationId xmlns:p14="http://schemas.microsoft.com/office/powerpoint/2010/main" val="169808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6C56D74-85A6-3748-81BD-94FA3C1C0E42}"/>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35</a:t>
            </a:fld>
            <a:endParaRPr lang="en-US" dirty="0"/>
          </a:p>
        </p:txBody>
      </p:sp>
      <p:sp>
        <p:nvSpPr>
          <p:cNvPr id="2" name="Title 1">
            <a:extLst>
              <a:ext uri="{FF2B5EF4-FFF2-40B4-BE49-F238E27FC236}">
                <a16:creationId xmlns="" xmlns:a16="http://schemas.microsoft.com/office/drawing/2014/main" id="{317EE466-2810-F740-80BF-441C6A03C8D2}"/>
              </a:ext>
            </a:extLst>
          </p:cNvPr>
          <p:cNvSpPr>
            <a:spLocks noGrp="1"/>
          </p:cNvSpPr>
          <p:nvPr>
            <p:ph type="title"/>
          </p:nvPr>
        </p:nvSpPr>
        <p:spPr/>
        <p:txBody>
          <a:bodyPr/>
          <a:lstStyle/>
          <a:p>
            <a:r>
              <a:rPr lang="en-US" dirty="0"/>
              <a:t>Consider using an Elastic IP address</a:t>
            </a:r>
          </a:p>
        </p:txBody>
      </p:sp>
      <p:sp>
        <p:nvSpPr>
          <p:cNvPr id="3" name="Content Placeholder 2">
            <a:extLst>
              <a:ext uri="{FF2B5EF4-FFF2-40B4-BE49-F238E27FC236}">
                <a16:creationId xmlns="" xmlns:a16="http://schemas.microsoft.com/office/drawing/2014/main" id="{9429DD88-0F1B-B347-A103-CDEBE616C4E2}"/>
              </a:ext>
            </a:extLst>
          </p:cNvPr>
          <p:cNvSpPr>
            <a:spLocks noGrp="1"/>
          </p:cNvSpPr>
          <p:nvPr>
            <p:ph sz="quarter" idx="21"/>
          </p:nvPr>
        </p:nvSpPr>
        <p:spPr>
          <a:xfrm>
            <a:off x="365760" y="1143000"/>
            <a:ext cx="5559552" cy="5291750"/>
          </a:xfrm>
        </p:spPr>
        <p:txBody>
          <a:bodyPr>
            <a:normAutofit fontScale="92500" lnSpcReduction="10000"/>
          </a:bodyPr>
          <a:lstStyle/>
          <a:p>
            <a:pPr algn="just"/>
            <a:r>
              <a:rPr lang="en-US" sz="2400" b="1" dirty="0">
                <a:solidFill>
                  <a:schemeClr val="accent5"/>
                </a:solidFill>
              </a:rPr>
              <a:t>Rebooting</a:t>
            </a:r>
            <a:r>
              <a:rPr lang="en-US" sz="2400" dirty="0"/>
              <a:t> an instance will </a:t>
            </a:r>
            <a:r>
              <a:rPr lang="en-US" sz="2400" i="1" dirty="0"/>
              <a:t>not</a:t>
            </a:r>
            <a:r>
              <a:rPr lang="en-US" sz="2400" dirty="0"/>
              <a:t> change any IP addresses or DNS hostnames.</a:t>
            </a:r>
          </a:p>
          <a:p>
            <a:pPr algn="just"/>
            <a:endParaRPr lang="en-US" sz="2400" dirty="0"/>
          </a:p>
          <a:p>
            <a:pPr algn="just"/>
            <a:r>
              <a:rPr lang="en-US" sz="2400" dirty="0"/>
              <a:t>When an instance is </a:t>
            </a:r>
            <a:r>
              <a:rPr lang="en-US" sz="2400" b="1" dirty="0">
                <a:solidFill>
                  <a:schemeClr val="accent5"/>
                </a:solidFill>
              </a:rPr>
              <a:t>stopped</a:t>
            </a:r>
            <a:r>
              <a:rPr lang="en-US" sz="2400" dirty="0"/>
              <a:t> and then </a:t>
            </a:r>
            <a:r>
              <a:rPr lang="en-US" sz="2400" b="1" dirty="0">
                <a:solidFill>
                  <a:schemeClr val="accent5"/>
                </a:solidFill>
              </a:rPr>
              <a:t>started</a:t>
            </a:r>
            <a:r>
              <a:rPr lang="en-US" sz="2400" dirty="0"/>
              <a:t> again – </a:t>
            </a:r>
          </a:p>
          <a:p>
            <a:pPr lvl="1" algn="just"/>
            <a:r>
              <a:rPr lang="en-US" sz="2000" dirty="0">
                <a:solidFill>
                  <a:schemeClr val="accent6"/>
                </a:solidFill>
              </a:rPr>
              <a:t>The </a:t>
            </a:r>
            <a:r>
              <a:rPr lang="en-US" sz="2000" i="1" dirty="0">
                <a:solidFill>
                  <a:schemeClr val="accent6"/>
                </a:solidFill>
              </a:rPr>
              <a:t>public</a:t>
            </a:r>
            <a:r>
              <a:rPr lang="en-US" sz="2000" dirty="0">
                <a:solidFill>
                  <a:schemeClr val="accent6"/>
                </a:solidFill>
              </a:rPr>
              <a:t> IPv4 address and </a:t>
            </a:r>
            <a:r>
              <a:rPr lang="en-US" sz="2000" i="1" dirty="0">
                <a:solidFill>
                  <a:schemeClr val="accent6"/>
                </a:solidFill>
              </a:rPr>
              <a:t>external</a:t>
            </a:r>
            <a:r>
              <a:rPr lang="en-US" sz="2000" dirty="0">
                <a:solidFill>
                  <a:schemeClr val="accent6"/>
                </a:solidFill>
              </a:rPr>
              <a:t> DNS hostname will change.</a:t>
            </a:r>
            <a:br>
              <a:rPr lang="en-US" sz="2000" dirty="0">
                <a:solidFill>
                  <a:schemeClr val="accent6"/>
                </a:solidFill>
              </a:rPr>
            </a:br>
            <a:endParaRPr lang="en-US" sz="2000" dirty="0">
              <a:solidFill>
                <a:schemeClr val="accent6"/>
              </a:solidFill>
            </a:endParaRPr>
          </a:p>
          <a:p>
            <a:pPr lvl="1" algn="just"/>
            <a:r>
              <a:rPr lang="en-US" sz="2000" dirty="0"/>
              <a:t>The </a:t>
            </a:r>
            <a:r>
              <a:rPr lang="en-US" sz="2000" i="1" dirty="0"/>
              <a:t>private</a:t>
            </a:r>
            <a:r>
              <a:rPr lang="en-US" sz="2000" dirty="0"/>
              <a:t> IPv4 address and internal DNS hostname do </a:t>
            </a:r>
            <a:r>
              <a:rPr lang="en-US" sz="2000" i="1" dirty="0"/>
              <a:t>not</a:t>
            </a:r>
            <a:r>
              <a:rPr lang="en-US" sz="2000" dirty="0"/>
              <a:t> change</a:t>
            </a:r>
            <a:r>
              <a:rPr lang="en-US" sz="2000" dirty="0" smtClean="0"/>
              <a:t>.</a:t>
            </a:r>
          </a:p>
          <a:p>
            <a:pPr lvl="1" algn="just"/>
            <a:r>
              <a:rPr lang="en-US" sz="2000" dirty="0"/>
              <a:t>For example, if the public IP address assigned to the instance is </a:t>
            </a:r>
            <a:r>
              <a:rPr lang="en-US" sz="2000" dirty="0">
                <a:solidFill>
                  <a:srgbClr val="333399"/>
                </a:solidFill>
                <a:latin typeface="Lucida Console" panose="020B0609040504020204" pitchFamily="49" charset="0"/>
              </a:rPr>
              <a:t>203.0.113.25</a:t>
            </a:r>
            <a:r>
              <a:rPr lang="en-US" sz="2000" dirty="0">
                <a:latin typeface="Lucida Console" panose="020B0609040504020204" pitchFamily="49" charset="0"/>
              </a:rPr>
              <a:t>, </a:t>
            </a:r>
            <a:r>
              <a:rPr lang="en-US" sz="2000" dirty="0"/>
              <a:t>then the external DNS hostname might be </a:t>
            </a:r>
            <a:r>
              <a:rPr lang="en-US" sz="2000" dirty="0">
                <a:solidFill>
                  <a:srgbClr val="333399"/>
                </a:solidFill>
                <a:latin typeface="Lucida Console" panose="020B0609040504020204" pitchFamily="49" charset="0"/>
              </a:rPr>
              <a:t>ec2-203-0-113-25.compute-1.amazonaws.com</a:t>
            </a:r>
            <a:r>
              <a:rPr lang="en-US" sz="2000" dirty="0">
                <a:latin typeface="Lucida Console" panose="020B0609040504020204" pitchFamily="49" charset="0"/>
              </a:rPr>
              <a:t>. </a:t>
            </a:r>
          </a:p>
          <a:p>
            <a:pPr lvl="1" algn="just"/>
            <a:endParaRPr lang="en-US" sz="2000" dirty="0"/>
          </a:p>
          <a:p>
            <a:pPr algn="just"/>
            <a:endParaRPr lang="en-US" sz="2000" dirty="0"/>
          </a:p>
          <a:p>
            <a:pPr lvl="1" algn="just"/>
            <a:endParaRPr lang="en-US" sz="2000" dirty="0"/>
          </a:p>
        </p:txBody>
      </p:sp>
      <p:sp>
        <p:nvSpPr>
          <p:cNvPr id="10" name="Content Placeholder 9">
            <a:extLst>
              <a:ext uri="{FF2B5EF4-FFF2-40B4-BE49-F238E27FC236}">
                <a16:creationId xmlns="" xmlns:a16="http://schemas.microsoft.com/office/drawing/2014/main" id="{1109DBB5-8287-244A-847A-205E873200E8}"/>
              </a:ext>
            </a:extLst>
          </p:cNvPr>
          <p:cNvSpPr>
            <a:spLocks noGrp="1"/>
          </p:cNvSpPr>
          <p:nvPr>
            <p:ph idx="4294967295"/>
          </p:nvPr>
        </p:nvSpPr>
        <p:spPr>
          <a:xfrm>
            <a:off x="6108192" y="1143000"/>
            <a:ext cx="5559552" cy="4649788"/>
          </a:xfrm>
        </p:spPr>
        <p:txBody>
          <a:bodyPr>
            <a:normAutofit fontScale="92500" lnSpcReduction="20000"/>
          </a:bodyPr>
          <a:lstStyle/>
          <a:p>
            <a:pPr algn="just"/>
            <a:r>
              <a:rPr lang="en-US" sz="2400" dirty="0"/>
              <a:t>If you require a persistent public IP address – </a:t>
            </a:r>
          </a:p>
          <a:p>
            <a:pPr lvl="1" algn="just"/>
            <a:r>
              <a:rPr lang="en-US" sz="2000" dirty="0"/>
              <a:t>Associate an </a:t>
            </a:r>
            <a:r>
              <a:rPr lang="en-US" sz="2000" b="1" dirty="0">
                <a:solidFill>
                  <a:schemeClr val="accent5"/>
                </a:solidFill>
              </a:rPr>
              <a:t>Elastic IP address </a:t>
            </a:r>
            <a:r>
              <a:rPr lang="en-US" sz="2000" dirty="0"/>
              <a:t>with the instance</a:t>
            </a:r>
            <a:r>
              <a:rPr lang="en-US" sz="2000" dirty="0" smtClean="0"/>
              <a:t>.</a:t>
            </a:r>
            <a:endParaRPr lang="en-US" sz="2000" dirty="0"/>
          </a:p>
          <a:p>
            <a:pPr algn="just"/>
            <a:r>
              <a:rPr lang="en-US" sz="2400" dirty="0"/>
              <a:t>Elastic IP address characteristics – </a:t>
            </a:r>
          </a:p>
          <a:p>
            <a:pPr lvl="1" algn="just"/>
            <a:r>
              <a:rPr lang="en-US" sz="2000" dirty="0"/>
              <a:t>Can be </a:t>
            </a:r>
            <a:r>
              <a:rPr lang="en-US" sz="2000" dirty="0">
                <a:solidFill>
                  <a:srgbClr val="333399"/>
                </a:solidFill>
              </a:rPr>
              <a:t>associated with instances</a:t>
            </a:r>
            <a:r>
              <a:rPr lang="en-US" sz="2000" dirty="0"/>
              <a:t> in the Region as needed</a:t>
            </a:r>
            <a:r>
              <a:rPr lang="en-US" sz="2000" dirty="0" smtClean="0"/>
              <a:t>.</a:t>
            </a:r>
            <a:endParaRPr lang="en-US" sz="2000" dirty="0"/>
          </a:p>
          <a:p>
            <a:pPr lvl="1" algn="just"/>
            <a:r>
              <a:rPr lang="en-US" sz="2000" dirty="0"/>
              <a:t>Remains </a:t>
            </a:r>
            <a:r>
              <a:rPr lang="en-US" sz="2000" dirty="0">
                <a:solidFill>
                  <a:srgbClr val="333399"/>
                </a:solidFill>
              </a:rPr>
              <a:t>allocated to your account </a:t>
            </a:r>
            <a:r>
              <a:rPr lang="en-US" sz="2000" dirty="0"/>
              <a:t>until you choose to release it</a:t>
            </a:r>
            <a:r>
              <a:rPr lang="en-US" sz="2000" dirty="0" smtClean="0"/>
              <a:t>.</a:t>
            </a:r>
          </a:p>
          <a:p>
            <a:pPr lvl="1" algn="just"/>
            <a:r>
              <a:rPr lang="en-US" sz="2000" dirty="0"/>
              <a:t>By default, all AWS accounts are limited to </a:t>
            </a:r>
            <a:r>
              <a:rPr lang="en-US" sz="2000" dirty="0">
                <a:solidFill>
                  <a:srgbClr val="333399"/>
                </a:solidFill>
              </a:rPr>
              <a:t>five</a:t>
            </a:r>
            <a:r>
              <a:rPr lang="en-US" sz="2000" dirty="0"/>
              <a:t> (5) Elastic IP addresses per Region because public (IPv4) internet addresses are a scarce public resource. </a:t>
            </a:r>
            <a:endParaRPr lang="en-US" sz="2000" dirty="0" smtClean="0"/>
          </a:p>
          <a:p>
            <a:pPr lvl="2" algn="just"/>
            <a:r>
              <a:rPr lang="en-US" sz="1600" dirty="0" smtClean="0"/>
              <a:t>However</a:t>
            </a:r>
            <a:r>
              <a:rPr lang="en-US" sz="1600" dirty="0"/>
              <a:t>, this is a </a:t>
            </a:r>
            <a:r>
              <a:rPr lang="en-US" sz="1600" dirty="0">
                <a:solidFill>
                  <a:srgbClr val="333399"/>
                </a:solidFill>
              </a:rPr>
              <a:t>soft limi</a:t>
            </a:r>
            <a:r>
              <a:rPr lang="en-US" sz="1600" dirty="0"/>
              <a:t>t, and you can request a limit increase (which might be approved).</a:t>
            </a:r>
          </a:p>
          <a:p>
            <a:pPr lvl="1" algn="just"/>
            <a:endParaRPr lang="en-US" dirty="0"/>
          </a:p>
        </p:txBody>
      </p:sp>
      <p:grpSp>
        <p:nvGrpSpPr>
          <p:cNvPr id="9" name="Group 8">
            <a:extLst>
              <a:ext uri="{FF2B5EF4-FFF2-40B4-BE49-F238E27FC236}">
                <a16:creationId xmlns="" xmlns:a16="http://schemas.microsoft.com/office/drawing/2014/main" id="{3F08C504-C754-DC47-8A0E-1E931906EF3C}"/>
              </a:ext>
              <a:ext uri="{C183D7F6-B498-43B3-948B-1728B52AA6E4}">
                <adec:decorative xmlns="" xmlns:adec="http://schemas.microsoft.com/office/drawing/2017/decorative" val="1"/>
              </a:ext>
            </a:extLst>
          </p:cNvPr>
          <p:cNvGrpSpPr/>
          <p:nvPr/>
        </p:nvGrpSpPr>
        <p:grpSpPr>
          <a:xfrm>
            <a:off x="5712071" y="5101152"/>
            <a:ext cx="1242346" cy="1383271"/>
            <a:chOff x="10493446" y="1882588"/>
            <a:chExt cx="1242346" cy="1253434"/>
          </a:xfrm>
        </p:grpSpPr>
        <p:pic>
          <p:nvPicPr>
            <p:cNvPr id="7" name="Graphic 6">
              <a:extLst>
                <a:ext uri="{FF2B5EF4-FFF2-40B4-BE49-F238E27FC236}">
                  <a16:creationId xmlns="" xmlns:a16="http://schemas.microsoft.com/office/drawing/2014/main" id="{866370B7-12A0-6849-9E77-051588517122}"/>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723789" y="1882588"/>
              <a:ext cx="781660" cy="781660"/>
            </a:xfrm>
            <a:prstGeom prst="rect">
              <a:avLst/>
            </a:prstGeom>
          </p:spPr>
        </p:pic>
        <p:sp>
          <p:nvSpPr>
            <p:cNvPr id="8" name="TextBox 7">
              <a:extLst>
                <a:ext uri="{FF2B5EF4-FFF2-40B4-BE49-F238E27FC236}">
                  <a16:creationId xmlns="" xmlns:a16="http://schemas.microsoft.com/office/drawing/2014/main" id="{D57E80BE-4DB8-7F47-BFCA-E1DED74BD78A}"/>
                </a:ext>
              </a:extLst>
            </p:cNvPr>
            <p:cNvSpPr txBox="1"/>
            <p:nvPr/>
          </p:nvSpPr>
          <p:spPr>
            <a:xfrm>
              <a:off x="10493446" y="2551247"/>
              <a:ext cx="1242346"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Elastic IP Address</a:t>
              </a:r>
            </a:p>
          </p:txBody>
        </p:sp>
      </p:grpSp>
    </p:spTree>
    <p:custDataLst>
      <p:tags r:id="rId1"/>
    </p:custDataLst>
    <p:extLst>
      <p:ext uri="{BB962C8B-B14F-4D97-AF65-F5344CB8AC3E}">
        <p14:creationId xmlns:p14="http://schemas.microsoft.com/office/powerpoint/2010/main" val="1150125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9A27CC0-5DFB-924B-B321-63CD3E636323}"/>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36</a:t>
            </a:fld>
            <a:endParaRPr lang="en-US" dirty="0"/>
          </a:p>
        </p:txBody>
      </p:sp>
      <p:sp>
        <p:nvSpPr>
          <p:cNvPr id="2" name="Title 1"/>
          <p:cNvSpPr>
            <a:spLocks noGrp="1"/>
          </p:cNvSpPr>
          <p:nvPr>
            <p:ph type="title"/>
          </p:nvPr>
        </p:nvSpPr>
        <p:spPr/>
        <p:txBody>
          <a:bodyPr/>
          <a:lstStyle/>
          <a:p>
            <a:r>
              <a:rPr lang="en-US" dirty="0"/>
              <a:t>EC2 instance metadata</a:t>
            </a:r>
          </a:p>
        </p:txBody>
      </p:sp>
      <p:sp>
        <p:nvSpPr>
          <p:cNvPr id="3" name="Content Placeholder 2"/>
          <p:cNvSpPr>
            <a:spLocks noGrp="1"/>
          </p:cNvSpPr>
          <p:nvPr>
            <p:ph sz="quarter" idx="21"/>
          </p:nvPr>
        </p:nvSpPr>
        <p:spPr/>
        <p:txBody>
          <a:bodyPr>
            <a:normAutofit lnSpcReduction="10000"/>
          </a:bodyPr>
          <a:lstStyle/>
          <a:p>
            <a:r>
              <a:rPr lang="en-US" b="1" dirty="0">
                <a:solidFill>
                  <a:srgbClr val="504BAB"/>
                </a:solidFill>
              </a:rPr>
              <a:t>Instance metadata</a:t>
            </a:r>
            <a:r>
              <a:rPr lang="en-US" dirty="0">
                <a:solidFill>
                  <a:srgbClr val="504BAB"/>
                </a:solidFill>
              </a:rPr>
              <a:t> </a:t>
            </a:r>
            <a:r>
              <a:rPr lang="en-US" dirty="0"/>
              <a:t>is data about your instance.</a:t>
            </a:r>
          </a:p>
          <a:p>
            <a:r>
              <a:rPr lang="en-US" dirty="0"/>
              <a:t>While you are connected to the instance, you can view it – </a:t>
            </a:r>
          </a:p>
          <a:p>
            <a:pPr lvl="1"/>
            <a:r>
              <a:rPr lang="en-US" sz="2000" dirty="0"/>
              <a:t>In a browser: </a:t>
            </a:r>
            <a:r>
              <a:rPr lang="en-US" sz="2000" dirty="0">
                <a:latin typeface="Lucida Console" panose="020B0609040504020204" pitchFamily="49" charset="0"/>
              </a:rPr>
              <a:t>http://169.254.169.254/latest/meta-data/</a:t>
            </a:r>
            <a:endParaRPr lang="en-US" sz="2000" dirty="0"/>
          </a:p>
          <a:p>
            <a:pPr lvl="1"/>
            <a:r>
              <a:rPr lang="en-US" sz="2000" dirty="0"/>
              <a:t>In a terminal window: </a:t>
            </a:r>
            <a:r>
              <a:rPr lang="en-US" sz="2000" dirty="0">
                <a:latin typeface="Lucida Console" panose="020B0609040504020204" pitchFamily="49" charset="0"/>
              </a:rPr>
              <a:t>curl http://169.254.169.254/latest/meta-data/</a:t>
            </a:r>
            <a:endParaRPr lang="en-US" sz="2000" dirty="0"/>
          </a:p>
          <a:p>
            <a:r>
              <a:rPr lang="en-US" dirty="0"/>
              <a:t>Example retrievable values – </a:t>
            </a:r>
          </a:p>
          <a:p>
            <a:pPr lvl="1"/>
            <a:r>
              <a:rPr lang="en-US" sz="2000" dirty="0"/>
              <a:t>Public IP address, private IP address, public hostname, instance ID, security groups, Region, Availability Zone.</a:t>
            </a:r>
          </a:p>
          <a:p>
            <a:pPr lvl="1"/>
            <a:r>
              <a:rPr lang="en-US" sz="2000" dirty="0"/>
              <a:t>Any user data specified at instance launch can also be accessed at: </a:t>
            </a:r>
            <a:r>
              <a:rPr lang="en-US" sz="2000" dirty="0">
                <a:latin typeface="Lucida Console" panose="020B0609040504020204" pitchFamily="49" charset="0"/>
              </a:rPr>
              <a:t>http://169.254.169.254/latest/user-data/</a:t>
            </a:r>
            <a:endParaRPr lang="en-US" sz="2000" dirty="0"/>
          </a:p>
          <a:p>
            <a:r>
              <a:rPr lang="en-US" dirty="0"/>
              <a:t>It can be used to configure or manage a running instance.</a:t>
            </a:r>
          </a:p>
          <a:p>
            <a:pPr lvl="1"/>
            <a:r>
              <a:rPr lang="en-US" sz="2000" dirty="0"/>
              <a:t>For example, author a configuration script that reads the metadata and uses it to configure applications or OS settings.</a:t>
            </a:r>
            <a:endParaRPr lang="en-US" dirty="0"/>
          </a:p>
          <a:p>
            <a:pPr marL="0" indent="0">
              <a:buNone/>
            </a:pPr>
            <a:endParaRPr lang="en-US" dirty="0"/>
          </a:p>
          <a:p>
            <a:pPr marL="457200" lvl="1" indent="0">
              <a:buNone/>
            </a:pPr>
            <a:endParaRPr lang="en-US" dirty="0"/>
          </a:p>
        </p:txBody>
      </p:sp>
    </p:spTree>
    <p:custDataLst>
      <p:tags r:id="rId1"/>
    </p:custDataLst>
    <p:extLst>
      <p:ext uri="{BB962C8B-B14F-4D97-AF65-F5344CB8AC3E}">
        <p14:creationId xmlns:p14="http://schemas.microsoft.com/office/powerpoint/2010/main" val="28187362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0CFF0B1-4102-484F-B02A-21FE01BF14CF}"/>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37</a:t>
            </a:fld>
            <a:endParaRPr lang="en-US" dirty="0"/>
          </a:p>
        </p:txBody>
      </p:sp>
      <p:sp>
        <p:nvSpPr>
          <p:cNvPr id="2" name="Title 1">
            <a:extLst>
              <a:ext uri="{FF2B5EF4-FFF2-40B4-BE49-F238E27FC236}">
                <a16:creationId xmlns="" xmlns:a16="http://schemas.microsoft.com/office/drawing/2014/main" id="{3AA49B58-7A92-774E-BC3A-BB4486AE738A}"/>
              </a:ext>
            </a:extLst>
          </p:cNvPr>
          <p:cNvSpPr>
            <a:spLocks noGrp="1"/>
          </p:cNvSpPr>
          <p:nvPr>
            <p:ph type="title"/>
          </p:nvPr>
        </p:nvSpPr>
        <p:spPr/>
        <p:txBody>
          <a:bodyPr/>
          <a:lstStyle/>
          <a:p>
            <a:r>
              <a:rPr lang="en-US" dirty="0"/>
              <a:t>Amazon CloudWatch for monitoring</a:t>
            </a:r>
          </a:p>
        </p:txBody>
      </p:sp>
      <p:sp>
        <p:nvSpPr>
          <p:cNvPr id="3" name="Content Placeholder 2">
            <a:extLst>
              <a:ext uri="{FF2B5EF4-FFF2-40B4-BE49-F238E27FC236}">
                <a16:creationId xmlns="" xmlns:a16="http://schemas.microsoft.com/office/drawing/2014/main" id="{30241FC8-E0C7-C442-A897-0F948721DFA1}"/>
              </a:ext>
            </a:extLst>
          </p:cNvPr>
          <p:cNvSpPr>
            <a:spLocks noGrp="1"/>
          </p:cNvSpPr>
          <p:nvPr>
            <p:ph sz="quarter" idx="21"/>
          </p:nvPr>
        </p:nvSpPr>
        <p:spPr>
          <a:xfrm>
            <a:off x="365760" y="1143000"/>
            <a:ext cx="6350385" cy="5291750"/>
          </a:xfrm>
        </p:spPr>
        <p:txBody>
          <a:bodyPr>
            <a:normAutofit lnSpcReduction="10000"/>
          </a:bodyPr>
          <a:lstStyle/>
          <a:p>
            <a:r>
              <a:rPr lang="en-US" sz="2000" dirty="0"/>
              <a:t>Use </a:t>
            </a:r>
            <a:r>
              <a:rPr lang="en-US" sz="2000" b="1" dirty="0">
                <a:solidFill>
                  <a:srgbClr val="504BAB"/>
                </a:solidFill>
              </a:rPr>
              <a:t>Amazon CloudWatch </a:t>
            </a:r>
            <a:r>
              <a:rPr lang="en-US" sz="2000" dirty="0"/>
              <a:t>to monitor EC2 instances</a:t>
            </a:r>
          </a:p>
          <a:p>
            <a:pPr lvl="1"/>
            <a:r>
              <a:rPr lang="en-US" sz="1800" dirty="0"/>
              <a:t>Provides near-real-time metrics</a:t>
            </a:r>
          </a:p>
          <a:p>
            <a:pPr lvl="1"/>
            <a:r>
              <a:rPr lang="en-US" sz="1800" dirty="0"/>
              <a:t>Provides charts in the Amazon EC2 console </a:t>
            </a:r>
            <a:r>
              <a:rPr lang="en-US" sz="1800" b="1" dirty="0"/>
              <a:t>Monitoring</a:t>
            </a:r>
            <a:r>
              <a:rPr lang="en-US" sz="1800" dirty="0"/>
              <a:t> tab that you can view</a:t>
            </a:r>
          </a:p>
          <a:p>
            <a:pPr lvl="1"/>
            <a:r>
              <a:rPr lang="en-US" sz="1800" dirty="0"/>
              <a:t>Maintains 15 months of historical data</a:t>
            </a:r>
          </a:p>
          <a:p>
            <a:pPr lvl="1"/>
            <a:endParaRPr lang="en-US" sz="1800" dirty="0"/>
          </a:p>
          <a:p>
            <a:r>
              <a:rPr lang="en-US" sz="2000" b="1" dirty="0">
                <a:solidFill>
                  <a:srgbClr val="504BAB"/>
                </a:solidFill>
              </a:rPr>
              <a:t>Basic monitoring</a:t>
            </a:r>
          </a:p>
          <a:p>
            <a:pPr lvl="1"/>
            <a:r>
              <a:rPr lang="en-US" sz="1800" dirty="0"/>
              <a:t>Default, no additional cost</a:t>
            </a:r>
          </a:p>
          <a:p>
            <a:pPr lvl="1"/>
            <a:r>
              <a:rPr lang="en-US" sz="1800" dirty="0"/>
              <a:t>Metric data sent to CloudWatch every 5 minutes</a:t>
            </a:r>
          </a:p>
          <a:p>
            <a:pPr lvl="1"/>
            <a:endParaRPr lang="en-US" sz="1800" dirty="0"/>
          </a:p>
          <a:p>
            <a:r>
              <a:rPr lang="en-US" sz="2000" b="1" dirty="0">
                <a:solidFill>
                  <a:srgbClr val="504BAB"/>
                </a:solidFill>
              </a:rPr>
              <a:t>Detailed monitoring</a:t>
            </a:r>
          </a:p>
          <a:p>
            <a:pPr lvl="1"/>
            <a:r>
              <a:rPr lang="en-US" sz="1800" dirty="0"/>
              <a:t>Fixed monthly rate for seven pre-selected metrics </a:t>
            </a:r>
          </a:p>
          <a:p>
            <a:pPr lvl="1"/>
            <a:r>
              <a:rPr lang="en-US" sz="1800" dirty="0"/>
              <a:t>Metric data delivered every 1 minute</a:t>
            </a:r>
          </a:p>
          <a:p>
            <a:endParaRPr lang="en-US" sz="2000" dirty="0"/>
          </a:p>
        </p:txBody>
      </p:sp>
      <p:grpSp>
        <p:nvGrpSpPr>
          <p:cNvPr id="5" name="Group 4">
            <a:extLst>
              <a:ext uri="{FF2B5EF4-FFF2-40B4-BE49-F238E27FC236}">
                <a16:creationId xmlns="" xmlns:a16="http://schemas.microsoft.com/office/drawing/2014/main" id="{E2877AFD-C577-3C9D-C071-314EBC11DC0D}"/>
              </a:ext>
              <a:ext uri="{C183D7F6-B498-43B3-948B-1728B52AA6E4}">
                <adec:decorative xmlns="" xmlns:adec="http://schemas.microsoft.com/office/drawing/2017/decorative" val="1"/>
              </a:ext>
            </a:extLst>
          </p:cNvPr>
          <p:cNvGrpSpPr/>
          <p:nvPr/>
        </p:nvGrpSpPr>
        <p:grpSpPr>
          <a:xfrm>
            <a:off x="6200325" y="2135706"/>
            <a:ext cx="5293307" cy="4413804"/>
            <a:chOff x="6200325" y="2135706"/>
            <a:chExt cx="5293307" cy="4413804"/>
          </a:xfrm>
        </p:grpSpPr>
        <p:pic>
          <p:nvPicPr>
            <p:cNvPr id="15" name="Picture 14">
              <a:extLst>
                <a:ext uri="{FF2B5EF4-FFF2-40B4-BE49-F238E27FC236}">
                  <a16:creationId xmlns="" xmlns:a16="http://schemas.microsoft.com/office/drawing/2014/main" id="{2776498D-DCDA-A44E-A03A-99B6942BD933}"/>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6200325" y="2135706"/>
              <a:ext cx="5293307" cy="4413804"/>
            </a:xfrm>
            <a:prstGeom prst="rect">
              <a:avLst/>
            </a:prstGeom>
            <a:ln>
              <a:solidFill>
                <a:schemeClr val="accent1"/>
              </a:solidFill>
            </a:ln>
          </p:spPr>
        </p:pic>
        <p:sp>
          <p:nvSpPr>
            <p:cNvPr id="20" name="Rectangle 19">
              <a:extLst>
                <a:ext uri="{FF2B5EF4-FFF2-40B4-BE49-F238E27FC236}">
                  <a16:creationId xmlns="" xmlns:a16="http://schemas.microsoft.com/office/drawing/2014/main" id="{7421B20E-971C-F94B-BE0A-0A4F1BC083C6}"/>
                </a:ext>
              </a:extLst>
            </p:cNvPr>
            <p:cNvSpPr/>
            <p:nvPr/>
          </p:nvSpPr>
          <p:spPr>
            <a:xfrm>
              <a:off x="9375360" y="2197042"/>
              <a:ext cx="907107" cy="12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descr="Screen capture of the EC2 console showing the Monitoring tab view. The charts in the monitoring tab are highlighted.">
            <a:extLst>
              <a:ext uri="{FF2B5EF4-FFF2-40B4-BE49-F238E27FC236}">
                <a16:creationId xmlns="" xmlns:a16="http://schemas.microsoft.com/office/drawing/2014/main" id="{2A60448C-9424-0F23-D586-3CF46C93CC3A}"/>
              </a:ext>
            </a:extLst>
          </p:cNvPr>
          <p:cNvGrpSpPr/>
          <p:nvPr/>
        </p:nvGrpSpPr>
        <p:grpSpPr>
          <a:xfrm>
            <a:off x="6842595" y="1164921"/>
            <a:ext cx="4810579" cy="5019463"/>
            <a:chOff x="6842595" y="1164921"/>
            <a:chExt cx="4810579" cy="5019463"/>
          </a:xfrm>
        </p:grpSpPr>
        <p:sp>
          <p:nvSpPr>
            <p:cNvPr id="11" name="TextBox 10">
              <a:extLst>
                <a:ext uri="{FF2B5EF4-FFF2-40B4-BE49-F238E27FC236}">
                  <a16:creationId xmlns="" xmlns:a16="http://schemas.microsoft.com/office/drawing/2014/main" id="{ED5E8DC3-DB8F-DD4C-881B-983BF361CA46}"/>
                </a:ext>
              </a:extLst>
            </p:cNvPr>
            <p:cNvSpPr txBox="1"/>
            <p:nvPr/>
          </p:nvSpPr>
          <p:spPr>
            <a:xfrm>
              <a:off x="6842595" y="1736447"/>
              <a:ext cx="2188750"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pic>
          <p:nvPicPr>
            <p:cNvPr id="12" name="Graphic 11">
              <a:extLst>
                <a:ext uri="{FF2B5EF4-FFF2-40B4-BE49-F238E27FC236}">
                  <a16:creationId xmlns="" xmlns:a16="http://schemas.microsoft.com/office/drawing/2014/main" id="{034236BD-4692-4E4F-9923-5554DA4E3925}"/>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662650" y="1187807"/>
              <a:ext cx="548640" cy="548640"/>
            </a:xfrm>
            <a:prstGeom prst="rect">
              <a:avLst/>
            </a:prstGeom>
          </p:spPr>
        </p:pic>
        <p:pic>
          <p:nvPicPr>
            <p:cNvPr id="13" name="Graphic 12">
              <a:extLst>
                <a:ext uri="{FF2B5EF4-FFF2-40B4-BE49-F238E27FC236}">
                  <a16:creationId xmlns="" xmlns:a16="http://schemas.microsoft.com/office/drawing/2014/main" id="{9C9DBC19-E45D-0947-BB1F-4C9CB8F501EA}"/>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051445" y="1164921"/>
              <a:ext cx="548640" cy="548640"/>
            </a:xfrm>
            <a:prstGeom prst="rect">
              <a:avLst/>
            </a:prstGeom>
          </p:spPr>
        </p:pic>
        <p:sp>
          <p:nvSpPr>
            <p:cNvPr id="14" name="TextBox 13">
              <a:extLst>
                <a:ext uri="{FF2B5EF4-FFF2-40B4-BE49-F238E27FC236}">
                  <a16:creationId xmlns="" xmlns:a16="http://schemas.microsoft.com/office/drawing/2014/main" id="{30D6A80C-E29F-894D-AED8-7F8FE21352E1}"/>
                </a:ext>
              </a:extLst>
            </p:cNvPr>
            <p:cNvSpPr txBox="1"/>
            <p:nvPr/>
          </p:nvSpPr>
          <p:spPr>
            <a:xfrm>
              <a:off x="8998356" y="1737286"/>
              <a:ext cx="2654818"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Instance with CloudWatch</a:t>
              </a:r>
            </a:p>
          </p:txBody>
        </p:sp>
        <p:cxnSp>
          <p:nvCxnSpPr>
            <p:cNvPr id="17" name="Straight Arrow Connector 16">
              <a:extLst>
                <a:ext uri="{FF2B5EF4-FFF2-40B4-BE49-F238E27FC236}">
                  <a16:creationId xmlns="" xmlns:a16="http://schemas.microsoft.com/office/drawing/2014/main" id="{7316A9C0-79D0-5C4F-85A0-D5382F6C0027}"/>
                </a:ext>
              </a:extLst>
            </p:cNvPr>
            <p:cNvCxnSpPr>
              <a:cxnSpLocks/>
              <a:stCxn id="13" idx="3"/>
              <a:endCxn id="18" idx="3"/>
            </p:cNvCxnSpPr>
            <p:nvPr/>
          </p:nvCxnSpPr>
          <p:spPr>
            <a:xfrm>
              <a:off x="10600085" y="1439241"/>
              <a:ext cx="809054" cy="3330711"/>
            </a:xfrm>
            <a:prstGeom prst="bentConnector3">
              <a:avLst>
                <a:gd name="adj1" fmla="val 128255"/>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FF6B8632-2A1E-534B-B465-8A40B36AE9E7}"/>
                </a:ext>
              </a:extLst>
            </p:cNvPr>
            <p:cNvSpPr/>
            <p:nvPr/>
          </p:nvSpPr>
          <p:spPr>
            <a:xfrm>
              <a:off x="7176163" y="3355519"/>
              <a:ext cx="4232976" cy="2828865"/>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Tree>
    <p:custDataLst>
      <p:tags r:id="rId1"/>
    </p:custDataLst>
    <p:extLst>
      <p:ext uri="{BB962C8B-B14F-4D97-AF65-F5344CB8AC3E}">
        <p14:creationId xmlns:p14="http://schemas.microsoft.com/office/powerpoint/2010/main" val="22276858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38</a:t>
            </a:fld>
            <a:endParaRPr lang="en-US" dirty="0"/>
          </a:p>
        </p:txBody>
      </p:sp>
      <p:sp>
        <p:nvSpPr>
          <p:cNvPr id="3" name="Title 2">
            <a:extLst>
              <a:ext uri="{FF2B5EF4-FFF2-40B4-BE49-F238E27FC236}">
                <a16:creationId xmlns="" xmlns:a16="http://schemas.microsoft.com/office/drawing/2014/main" id="{34A9215D-56A1-C14C-8D1D-ECD06964D449}"/>
              </a:ext>
            </a:extLst>
          </p:cNvPr>
          <p:cNvSpPr>
            <a:spLocks noGrp="1"/>
          </p:cNvSpPr>
          <p:nvPr>
            <p:ph type="ctrTitle"/>
          </p:nvPr>
        </p:nvSpPr>
        <p:spPr/>
        <p:txBody>
          <a:bodyPr/>
          <a:lstStyle/>
          <a:p>
            <a:r>
              <a:rPr lang="en-US" dirty="0"/>
              <a:t>Section 2 key takeaways</a:t>
            </a:r>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type="body" idx="1"/>
          </p:nvPr>
        </p:nvSpPr>
        <p:spPr/>
        <p:txBody>
          <a:bodyPr/>
          <a:lstStyle/>
          <a:p>
            <a:pPr algn="just"/>
            <a:r>
              <a:rPr lang="en-US" sz="2000" b="1" dirty="0">
                <a:solidFill>
                  <a:srgbClr val="504BAB"/>
                </a:solidFill>
              </a:rPr>
              <a:t>Amazon</a:t>
            </a:r>
            <a:r>
              <a:rPr lang="en-US" sz="2000" b="1" dirty="0">
                <a:solidFill>
                  <a:schemeClr val="accent5"/>
                </a:solidFill>
              </a:rPr>
              <a:t> </a:t>
            </a:r>
            <a:r>
              <a:rPr lang="en-US" sz="2000" b="1" dirty="0">
                <a:solidFill>
                  <a:srgbClr val="504BAB"/>
                </a:solidFill>
              </a:rPr>
              <a:t>EC2</a:t>
            </a:r>
            <a:r>
              <a:rPr lang="en-US" sz="2000" dirty="0"/>
              <a:t> enables you to run Windows and Linux </a:t>
            </a:r>
            <a:r>
              <a:rPr lang="en-US" sz="2000" b="1" dirty="0">
                <a:solidFill>
                  <a:srgbClr val="504BAB"/>
                </a:solidFill>
              </a:rPr>
              <a:t>virtual</a:t>
            </a:r>
            <a:r>
              <a:rPr lang="en-US" sz="2000" b="1" dirty="0">
                <a:solidFill>
                  <a:schemeClr val="accent5"/>
                </a:solidFill>
              </a:rPr>
              <a:t> </a:t>
            </a:r>
            <a:r>
              <a:rPr lang="en-US" sz="2000" b="1" dirty="0">
                <a:solidFill>
                  <a:srgbClr val="504BAB"/>
                </a:solidFill>
              </a:rPr>
              <a:t>machines</a:t>
            </a:r>
            <a:r>
              <a:rPr lang="en-US" sz="2000" b="1" dirty="0">
                <a:solidFill>
                  <a:schemeClr val="accent5"/>
                </a:solidFill>
              </a:rPr>
              <a:t> </a:t>
            </a:r>
            <a:r>
              <a:rPr lang="en-US" sz="2000" dirty="0"/>
              <a:t>in the cloud.</a:t>
            </a:r>
          </a:p>
          <a:p>
            <a:pPr algn="just"/>
            <a:r>
              <a:rPr lang="en-US" sz="2000" dirty="0"/>
              <a:t>You launch </a:t>
            </a:r>
            <a:r>
              <a:rPr lang="en-US" sz="2000" b="1" dirty="0">
                <a:solidFill>
                  <a:srgbClr val="504BAB"/>
                </a:solidFill>
              </a:rPr>
              <a:t>EC2</a:t>
            </a:r>
            <a:r>
              <a:rPr lang="en-US" sz="2000" b="1" dirty="0">
                <a:solidFill>
                  <a:schemeClr val="accent5"/>
                </a:solidFill>
              </a:rPr>
              <a:t> </a:t>
            </a:r>
            <a:r>
              <a:rPr lang="en-US" sz="2000" b="1" dirty="0">
                <a:solidFill>
                  <a:srgbClr val="504BAB"/>
                </a:solidFill>
              </a:rPr>
              <a:t>instances</a:t>
            </a:r>
            <a:r>
              <a:rPr lang="en-US" sz="2000" dirty="0"/>
              <a:t> from an </a:t>
            </a:r>
            <a:r>
              <a:rPr lang="en-US" sz="2000" b="1" dirty="0">
                <a:solidFill>
                  <a:srgbClr val="504BAB"/>
                </a:solidFill>
              </a:rPr>
              <a:t>AMI</a:t>
            </a:r>
            <a:r>
              <a:rPr lang="en-US" sz="2000" dirty="0"/>
              <a:t> template into a VPC in your account.</a:t>
            </a:r>
          </a:p>
          <a:p>
            <a:pPr algn="just"/>
            <a:r>
              <a:rPr lang="en-US" sz="2000" dirty="0"/>
              <a:t>You can choose from many </a:t>
            </a:r>
            <a:r>
              <a:rPr lang="en-US" sz="2000" b="1" dirty="0">
                <a:solidFill>
                  <a:srgbClr val="504BAB"/>
                </a:solidFill>
              </a:rPr>
              <a:t>instance</a:t>
            </a:r>
            <a:r>
              <a:rPr lang="en-US" sz="2000" b="1" dirty="0">
                <a:solidFill>
                  <a:schemeClr val="accent5"/>
                </a:solidFill>
              </a:rPr>
              <a:t> </a:t>
            </a:r>
            <a:r>
              <a:rPr lang="en-US" sz="2000" b="1" dirty="0">
                <a:solidFill>
                  <a:srgbClr val="504BAB"/>
                </a:solidFill>
              </a:rPr>
              <a:t>types</a:t>
            </a:r>
            <a:r>
              <a:rPr lang="en-US" sz="2000" dirty="0"/>
              <a:t>. Each instance type offers different combinations of CPU, RAM, storage, and networking capabilities.</a:t>
            </a:r>
          </a:p>
          <a:p>
            <a:pPr algn="just"/>
            <a:r>
              <a:rPr lang="en-US" sz="2000" dirty="0"/>
              <a:t>You can configure </a:t>
            </a:r>
            <a:r>
              <a:rPr lang="en-US" sz="2000" b="1" dirty="0">
                <a:solidFill>
                  <a:srgbClr val="504BAB"/>
                </a:solidFill>
              </a:rPr>
              <a:t>security</a:t>
            </a:r>
            <a:r>
              <a:rPr lang="en-US" sz="2000" b="1" dirty="0">
                <a:solidFill>
                  <a:schemeClr val="accent5"/>
                </a:solidFill>
              </a:rPr>
              <a:t> </a:t>
            </a:r>
            <a:r>
              <a:rPr lang="en-US" sz="2000" b="1" dirty="0">
                <a:solidFill>
                  <a:srgbClr val="504BAB"/>
                </a:solidFill>
              </a:rPr>
              <a:t>groups</a:t>
            </a:r>
            <a:r>
              <a:rPr lang="en-US" sz="2000" b="1" dirty="0">
                <a:solidFill>
                  <a:schemeClr val="accent5"/>
                </a:solidFill>
              </a:rPr>
              <a:t> </a:t>
            </a:r>
            <a:r>
              <a:rPr lang="en-US" sz="2000" dirty="0"/>
              <a:t>to control access to instances (specify allowed ports and source).</a:t>
            </a:r>
          </a:p>
          <a:p>
            <a:pPr algn="just"/>
            <a:r>
              <a:rPr lang="en-US" sz="2000" b="1" dirty="0">
                <a:solidFill>
                  <a:srgbClr val="504BAB"/>
                </a:solidFill>
              </a:rPr>
              <a:t>User</a:t>
            </a:r>
            <a:r>
              <a:rPr lang="en-US" sz="2000" b="1" dirty="0">
                <a:solidFill>
                  <a:schemeClr val="accent5"/>
                </a:solidFill>
              </a:rPr>
              <a:t> </a:t>
            </a:r>
            <a:r>
              <a:rPr lang="en-US" sz="2000" b="1" dirty="0">
                <a:solidFill>
                  <a:srgbClr val="504BAB"/>
                </a:solidFill>
              </a:rPr>
              <a:t>data</a:t>
            </a:r>
            <a:r>
              <a:rPr lang="en-US" sz="2000" b="1" dirty="0">
                <a:solidFill>
                  <a:schemeClr val="accent5"/>
                </a:solidFill>
              </a:rPr>
              <a:t> </a:t>
            </a:r>
            <a:r>
              <a:rPr lang="en-US" sz="2000" dirty="0"/>
              <a:t>enables you to specify a script to run the first time that an instance launches. </a:t>
            </a:r>
          </a:p>
          <a:p>
            <a:pPr algn="just"/>
            <a:r>
              <a:rPr lang="en-US" sz="2000" dirty="0"/>
              <a:t>Only </a:t>
            </a:r>
            <a:r>
              <a:rPr lang="en-US" sz="2000" b="1" dirty="0">
                <a:solidFill>
                  <a:srgbClr val="504BAB"/>
                </a:solidFill>
              </a:rPr>
              <a:t>instances</a:t>
            </a:r>
            <a:r>
              <a:rPr lang="en-US" sz="2000" b="1" dirty="0">
                <a:solidFill>
                  <a:schemeClr val="accent5"/>
                </a:solidFill>
              </a:rPr>
              <a:t> </a:t>
            </a:r>
            <a:r>
              <a:rPr lang="en-US" sz="2000" b="1" dirty="0">
                <a:solidFill>
                  <a:srgbClr val="504BAB"/>
                </a:solidFill>
              </a:rPr>
              <a:t>that</a:t>
            </a:r>
            <a:r>
              <a:rPr lang="en-US" sz="2000" b="1" dirty="0">
                <a:solidFill>
                  <a:schemeClr val="accent5"/>
                </a:solidFill>
              </a:rPr>
              <a:t> </a:t>
            </a:r>
            <a:r>
              <a:rPr lang="en-US" sz="2000" b="1" dirty="0">
                <a:solidFill>
                  <a:srgbClr val="504BAB"/>
                </a:solidFill>
              </a:rPr>
              <a:t>are</a:t>
            </a:r>
            <a:r>
              <a:rPr lang="en-US" sz="2000" b="1" dirty="0">
                <a:solidFill>
                  <a:schemeClr val="accent5"/>
                </a:solidFill>
              </a:rPr>
              <a:t> </a:t>
            </a:r>
            <a:r>
              <a:rPr lang="en-US" sz="2000" b="1" dirty="0">
                <a:solidFill>
                  <a:srgbClr val="504BAB"/>
                </a:solidFill>
              </a:rPr>
              <a:t>backed</a:t>
            </a:r>
            <a:r>
              <a:rPr lang="en-US" sz="2000" b="1" dirty="0">
                <a:solidFill>
                  <a:schemeClr val="accent5"/>
                </a:solidFill>
              </a:rPr>
              <a:t> </a:t>
            </a:r>
            <a:r>
              <a:rPr lang="en-US" sz="2000" b="1" dirty="0">
                <a:solidFill>
                  <a:srgbClr val="504BAB"/>
                </a:solidFill>
              </a:rPr>
              <a:t>by</a:t>
            </a:r>
            <a:r>
              <a:rPr lang="en-US" sz="2000" b="1" dirty="0">
                <a:solidFill>
                  <a:schemeClr val="accent5"/>
                </a:solidFill>
              </a:rPr>
              <a:t> </a:t>
            </a:r>
            <a:r>
              <a:rPr lang="en-US" sz="2000" b="1" dirty="0">
                <a:solidFill>
                  <a:srgbClr val="504BAB"/>
                </a:solidFill>
              </a:rPr>
              <a:t>Amazon EBS </a:t>
            </a:r>
            <a:r>
              <a:rPr lang="en-US" sz="2000" b="1" dirty="0">
                <a:solidFill>
                  <a:srgbClr val="232F3E"/>
                </a:solidFill>
              </a:rPr>
              <a:t>can be stopped. </a:t>
            </a:r>
          </a:p>
          <a:p>
            <a:pPr algn="just"/>
            <a:r>
              <a:rPr lang="en-US" sz="2000" dirty="0"/>
              <a:t>You can use </a:t>
            </a:r>
            <a:r>
              <a:rPr lang="en-US" sz="2000" b="1" dirty="0">
                <a:solidFill>
                  <a:srgbClr val="504BAB"/>
                </a:solidFill>
              </a:rPr>
              <a:t>Amazon</a:t>
            </a:r>
            <a:r>
              <a:rPr lang="en-US" sz="2000" b="1" dirty="0">
                <a:solidFill>
                  <a:schemeClr val="accent5"/>
                </a:solidFill>
              </a:rPr>
              <a:t> </a:t>
            </a:r>
            <a:r>
              <a:rPr lang="en-US" sz="2000" b="1" dirty="0">
                <a:solidFill>
                  <a:srgbClr val="504BAB"/>
                </a:solidFill>
              </a:rPr>
              <a:t>CloudWatch</a:t>
            </a:r>
            <a:r>
              <a:rPr lang="en-US" sz="2000" b="1" dirty="0">
                <a:solidFill>
                  <a:schemeClr val="accent5"/>
                </a:solidFill>
              </a:rPr>
              <a:t> </a:t>
            </a:r>
            <a:r>
              <a:rPr lang="en-US" sz="2000" dirty="0"/>
              <a:t>to capture and review metrics on EC2 instances.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42214879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39</a:t>
            </a:fld>
            <a:endParaRPr lang="en-US"/>
          </a:p>
        </p:txBody>
      </p:sp>
      <p:sp>
        <p:nvSpPr>
          <p:cNvPr id="2" name="Title 1">
            <a:extLst>
              <a:ext uri="{FF2B5EF4-FFF2-40B4-BE49-F238E27FC236}">
                <a16:creationId xmlns=""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13664B5-EEB6-E049-B72C-49A93FBD477F}"/>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a:t>
            </a:fld>
            <a:endParaRPr lang="en-US" dirty="0"/>
          </a:p>
        </p:txBody>
      </p:sp>
      <p:sp>
        <p:nvSpPr>
          <p:cNvPr id="2" name="Title 1">
            <a:extLst>
              <a:ext uri="{FF2B5EF4-FFF2-40B4-BE49-F238E27FC236}">
                <a16:creationId xmlns=""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11" name="Content Placeholder 10">
            <a:extLst>
              <a:ext uri="{FF2B5EF4-FFF2-40B4-BE49-F238E27FC236}">
                <a16:creationId xmlns="" xmlns:a16="http://schemas.microsoft.com/office/drawing/2014/main" id="{0884D7AC-B780-0E43-A312-CABF2E15BCA8}"/>
              </a:ext>
            </a:extLst>
          </p:cNvPr>
          <p:cNvSpPr>
            <a:spLocks noGrp="1"/>
          </p:cNvSpPr>
          <p:nvPr>
            <p:ph sz="quarter" idx="21"/>
          </p:nvPr>
        </p:nvSpPr>
        <p:spPr/>
        <p:txBody>
          <a:bodyPr/>
          <a:lstStyle/>
          <a:p>
            <a:pPr marL="0" indent="0">
              <a:buNone/>
            </a:pPr>
            <a:r>
              <a:rPr lang="en-US" sz="3200" dirty="0"/>
              <a:t>After completing this module, you should be able to:</a:t>
            </a:r>
          </a:p>
          <a:p>
            <a:r>
              <a:rPr lang="en-US" sz="2400" dirty="0"/>
              <a:t>Provide an overview of different AWS </a:t>
            </a:r>
            <a:r>
              <a:rPr lang="en-US" sz="2400" dirty="0">
                <a:solidFill>
                  <a:srgbClr val="333399"/>
                </a:solidFill>
              </a:rPr>
              <a:t>compute services </a:t>
            </a:r>
            <a:r>
              <a:rPr lang="en-US" sz="2400" dirty="0"/>
              <a:t>in the cloud</a:t>
            </a:r>
          </a:p>
          <a:p>
            <a:r>
              <a:rPr lang="en-US" sz="2400" dirty="0"/>
              <a:t>Demonstrate why to use Amazon Elastic Compute Cloud (</a:t>
            </a:r>
            <a:r>
              <a:rPr lang="en-US" sz="2400" dirty="0">
                <a:solidFill>
                  <a:srgbClr val="333399"/>
                </a:solidFill>
              </a:rPr>
              <a:t>Amazon EC2</a:t>
            </a:r>
            <a:r>
              <a:rPr lang="en-US" sz="2400" dirty="0"/>
              <a:t>)</a:t>
            </a:r>
          </a:p>
          <a:p>
            <a:r>
              <a:rPr lang="en-US" sz="2400" dirty="0"/>
              <a:t>Identify the </a:t>
            </a:r>
            <a:r>
              <a:rPr lang="en-US" sz="2400" dirty="0">
                <a:solidFill>
                  <a:srgbClr val="333399"/>
                </a:solidFill>
              </a:rPr>
              <a:t>functionality</a:t>
            </a:r>
            <a:r>
              <a:rPr lang="en-US" sz="2400" dirty="0"/>
              <a:t> in the EC2 console</a:t>
            </a:r>
          </a:p>
          <a:p>
            <a:r>
              <a:rPr lang="en-US" sz="2400" dirty="0"/>
              <a:t>Perform </a:t>
            </a:r>
            <a:r>
              <a:rPr lang="en-US" sz="2400" dirty="0">
                <a:solidFill>
                  <a:srgbClr val="333399"/>
                </a:solidFill>
              </a:rPr>
              <a:t>basic functions </a:t>
            </a:r>
            <a:r>
              <a:rPr lang="en-US" sz="2400" dirty="0"/>
              <a:t>in Amazon EC2 to build a virtual computing environment</a:t>
            </a:r>
          </a:p>
          <a:p>
            <a:r>
              <a:rPr lang="en-US" sz="2400" dirty="0"/>
              <a:t>Identify Amazon EC2 </a:t>
            </a:r>
            <a:r>
              <a:rPr lang="en-US" sz="2400" dirty="0">
                <a:solidFill>
                  <a:srgbClr val="333399"/>
                </a:solidFill>
              </a:rPr>
              <a:t>cost optimization elements</a:t>
            </a:r>
          </a:p>
          <a:p>
            <a:r>
              <a:rPr lang="en-US" sz="2400" dirty="0"/>
              <a:t>Demonstrate when to use AWS </a:t>
            </a:r>
            <a:r>
              <a:rPr lang="en-US" sz="2400" dirty="0">
                <a:solidFill>
                  <a:srgbClr val="333399"/>
                </a:solidFill>
              </a:rPr>
              <a:t>Elastic Beanstalk</a:t>
            </a:r>
          </a:p>
          <a:p>
            <a:r>
              <a:rPr lang="en-US" sz="2400" dirty="0"/>
              <a:t>Demonstrate when to use AWS </a:t>
            </a:r>
            <a:r>
              <a:rPr lang="en-US" sz="2400" dirty="0">
                <a:solidFill>
                  <a:srgbClr val="333399"/>
                </a:solidFill>
              </a:rPr>
              <a:t>Lambda</a:t>
            </a:r>
          </a:p>
          <a:p>
            <a:r>
              <a:rPr lang="en-US" sz="2400" dirty="0"/>
              <a:t>Identify how to run </a:t>
            </a:r>
            <a:r>
              <a:rPr lang="en-US" sz="2400" dirty="0">
                <a:solidFill>
                  <a:srgbClr val="333399"/>
                </a:solidFill>
              </a:rPr>
              <a:t>containerized applications </a:t>
            </a:r>
            <a:r>
              <a:rPr lang="en-US" sz="2400" dirty="0"/>
              <a:t>in a cluster of managed servers</a:t>
            </a:r>
          </a:p>
        </p:txBody>
      </p:sp>
    </p:spTree>
    <p:custDataLst>
      <p:tags r:id="rId1"/>
    </p:custDataLst>
    <p:extLst>
      <p:ext uri="{BB962C8B-B14F-4D97-AF65-F5344CB8AC3E}">
        <p14:creationId xmlns:p14="http://schemas.microsoft.com/office/powerpoint/2010/main" val="3667429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 xmlns:adec="http://schemas.microsoft.com/office/drawing/2017/decorative" val="0"/>
              </a:ext>
            </a:extLst>
          </p:cNvPr>
          <p:cNvSpPr>
            <a:spLocks noGrp="1"/>
          </p:cNvSpPr>
          <p:nvPr>
            <p:ph type="title"/>
          </p:nvPr>
        </p:nvSpPr>
        <p:spPr/>
        <p:txBody>
          <a:bodyPr>
            <a:noAutofit/>
          </a:bodyPr>
          <a:lstStyle/>
          <a:p>
            <a:r>
              <a:rPr lang="en-US" sz="4800" dirty="0"/>
              <a:t>Section 1: Compute services overview</a:t>
            </a:r>
          </a:p>
        </p:txBody>
      </p:sp>
      <p:sp>
        <p:nvSpPr>
          <p:cNvPr id="5" name="Text Placeholder 4">
            <a:extLst>
              <a:ext uri="{FF2B5EF4-FFF2-40B4-BE49-F238E27FC236}">
                <a16:creationId xmlns="" xmlns:a16="http://schemas.microsoft.com/office/drawing/2014/main" id="{4FBBA754-ABC9-A548-8F1D-26144BA87DE9}"/>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260095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1">
            <a:extLst>
              <a:ext uri="{FF2B5EF4-FFF2-40B4-BE49-F238E27FC236}">
                <a16:creationId xmlns="" xmlns:a16="http://schemas.microsoft.com/office/drawing/2014/main" id="{92FFA6C1-F3FB-CA89-FF0A-163D57768BFE}"/>
              </a:ext>
            </a:extLst>
          </p:cNvPr>
          <p:cNvSpPr>
            <a:spLocks noGrp="1"/>
          </p:cNvSpPr>
          <p:nvPr>
            <p:ph type="sldNum" sz="quarter" idx="20"/>
          </p:nvPr>
        </p:nvSpPr>
        <p:spPr/>
        <p:txBody>
          <a:bodyPr/>
          <a:lstStyle/>
          <a:p>
            <a:fld id="{930176A1-BCF0-4712-97A6-6B495F55390B}" type="slidenum">
              <a:rPr lang="en-US" smtClean="0"/>
              <a:t>6</a:t>
            </a:fld>
            <a:endParaRPr lang="en-US"/>
          </a:p>
        </p:txBody>
      </p:sp>
      <p:sp>
        <p:nvSpPr>
          <p:cNvPr id="5" name="Title 4">
            <a:extLst>
              <a:ext uri="{FF2B5EF4-FFF2-40B4-BE49-F238E27FC236}">
                <a16:creationId xmlns="" xmlns:a16="http://schemas.microsoft.com/office/drawing/2014/main" id="{5C9D8A06-614E-3349-AB18-CC8E0BC91E99}"/>
              </a:ext>
            </a:extLst>
          </p:cNvPr>
          <p:cNvSpPr>
            <a:spLocks noGrp="1"/>
          </p:cNvSpPr>
          <p:nvPr>
            <p:ph type="title"/>
          </p:nvPr>
        </p:nvSpPr>
        <p:spPr/>
        <p:txBody>
          <a:bodyPr/>
          <a:lstStyle/>
          <a:p>
            <a:r>
              <a:rPr lang="en-US" dirty="0"/>
              <a:t>AWS compute services</a:t>
            </a:r>
          </a:p>
        </p:txBody>
      </p:sp>
      <p:sp>
        <p:nvSpPr>
          <p:cNvPr id="59" name="TextBox 58">
            <a:extLst>
              <a:ext uri="{FF2B5EF4-FFF2-40B4-BE49-F238E27FC236}">
                <a16:creationId xmlns="" xmlns:a16="http://schemas.microsoft.com/office/drawing/2014/main" id="{0EFB2D9A-8651-EE4F-9E53-1176EEB065E7}"/>
              </a:ext>
            </a:extLst>
          </p:cNvPr>
          <p:cNvSpPr txBox="1"/>
          <p:nvPr/>
        </p:nvSpPr>
        <p:spPr>
          <a:xfrm>
            <a:off x="535583" y="1402660"/>
            <a:ext cx="11198900" cy="369332"/>
          </a:xfrm>
          <a:prstGeom prst="rect">
            <a:avLst/>
          </a:prstGeom>
          <a:noFill/>
        </p:spPr>
        <p:txBody>
          <a:bodyPr wrap="none" rtlCol="0">
            <a:spAutoFit/>
          </a:bodyPr>
          <a:lstStyle/>
          <a:p>
            <a:r>
              <a:rPr lang="en-US" b="1" dirty="0">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t>Amazon Web Services (AWS) offers many compute services. This module will discuss the highlighted services.</a:t>
            </a:r>
          </a:p>
        </p:txBody>
      </p:sp>
      <p:grpSp>
        <p:nvGrpSpPr>
          <p:cNvPr id="2" name="Group 1"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 xmlns:a16="http://schemas.microsoft.com/office/drawing/2014/main" id="{0F118C69-978A-D04D-833F-DE9A8840346C}"/>
              </a:ext>
            </a:extLst>
          </p:cNvPr>
          <p:cNvGrpSpPr/>
          <p:nvPr/>
        </p:nvGrpSpPr>
        <p:grpSpPr>
          <a:xfrm>
            <a:off x="582792" y="2029218"/>
            <a:ext cx="10728975" cy="4327133"/>
            <a:chOff x="582792" y="2029218"/>
            <a:chExt cx="10728975" cy="4327133"/>
          </a:xfrm>
        </p:grpSpPr>
        <p:grpSp>
          <p:nvGrpSpPr>
            <p:cNvPr id="51" name="Group 50"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 xmlns:a16="http://schemas.microsoft.com/office/drawing/2014/main" id="{94F9BA11-4C0E-D44D-ABAD-24DCE9844D89}"/>
                </a:ext>
              </a:extLst>
            </p:cNvPr>
            <p:cNvGrpSpPr/>
            <p:nvPr/>
          </p:nvGrpSpPr>
          <p:grpSpPr>
            <a:xfrm>
              <a:off x="686444" y="2128651"/>
              <a:ext cx="10625323" cy="4214517"/>
              <a:chOff x="686444" y="1554480"/>
              <a:chExt cx="10625323" cy="4214517"/>
            </a:xfrm>
          </p:grpSpPr>
          <p:sp>
            <p:nvSpPr>
              <p:cNvPr id="6" name="TextBox 5">
                <a:extLst>
                  <a:ext uri="{FF2B5EF4-FFF2-40B4-BE49-F238E27FC236}">
                    <a16:creationId xmlns="" xmlns:a16="http://schemas.microsoft.com/office/drawing/2014/main" id="{72D66D5F-4782-9146-8A34-18C660241CD8}"/>
                  </a:ext>
                </a:extLst>
              </p:cNvPr>
              <p:cNvSpPr txBox="1"/>
              <p:nvPr/>
            </p:nvSpPr>
            <p:spPr>
              <a:xfrm>
                <a:off x="686444" y="2138996"/>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 xmlns:a16="http://schemas.microsoft.com/office/drawing/2014/main" id="{87A13CC5-7F13-D64F-8AAD-A09290A3DAD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88720" y="1554480"/>
                <a:ext cx="548640" cy="548640"/>
              </a:xfrm>
              <a:prstGeom prst="rect">
                <a:avLst/>
              </a:prstGeom>
            </p:spPr>
          </p:pic>
          <p:sp>
            <p:nvSpPr>
              <p:cNvPr id="8" name="TextBox 7">
                <a:extLst>
                  <a:ext uri="{FF2B5EF4-FFF2-40B4-BE49-F238E27FC236}">
                    <a16:creationId xmlns="" xmlns:a16="http://schemas.microsoft.com/office/drawing/2014/main" id="{DF238146-89AD-484E-A639-D73BB5F904C3}"/>
                  </a:ext>
                </a:extLst>
              </p:cNvPr>
              <p:cNvSpPr txBox="1"/>
              <p:nvPr/>
            </p:nvSpPr>
            <p:spPr>
              <a:xfrm>
                <a:off x="2939533" y="2128363"/>
                <a:ext cx="1513305" cy="523220"/>
              </a:xfrm>
              <a:prstGeom prst="rect">
                <a:avLst/>
              </a:prstGeom>
              <a:noFill/>
            </p:spPr>
            <p:txBody>
              <a:bodyPr wrap="square" rtlCol="0">
                <a:spAutoFit/>
              </a:bodyPr>
              <a:lstStyle/>
              <a:p>
                <a:pPr algn="ctr"/>
                <a:r>
                  <a:rPr lang="en-US" sz="1400" dirty="0"/>
                  <a:t>Amazon EC2 </a:t>
                </a:r>
                <a:br>
                  <a:rPr lang="en-US" sz="1400" dirty="0"/>
                </a:br>
                <a:r>
                  <a:rPr lang="en-US" sz="1400" dirty="0"/>
                  <a:t>Auto Scaling</a:t>
                </a:r>
              </a:p>
            </p:txBody>
          </p:sp>
          <p:pic>
            <p:nvPicPr>
              <p:cNvPr id="9" name="Graphic 8">
                <a:extLst>
                  <a:ext uri="{FF2B5EF4-FFF2-40B4-BE49-F238E27FC236}">
                    <a16:creationId xmlns="" xmlns:a16="http://schemas.microsoft.com/office/drawing/2014/main" id="{9328246D-B5EB-5249-8DB0-0F584AB01FD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452277" y="1554480"/>
                <a:ext cx="548640" cy="548640"/>
              </a:xfrm>
              <a:prstGeom prst="rect">
                <a:avLst/>
              </a:prstGeom>
            </p:spPr>
          </p:pic>
          <p:sp>
            <p:nvSpPr>
              <p:cNvPr id="10" name="TextBox 9">
                <a:extLst>
                  <a:ext uri="{FF2B5EF4-FFF2-40B4-BE49-F238E27FC236}">
                    <a16:creationId xmlns="" xmlns:a16="http://schemas.microsoft.com/office/drawing/2014/main" id="{A7AEC25B-0F30-524C-84DB-21CD5A61F1EC}"/>
                  </a:ext>
                </a:extLst>
              </p:cNvPr>
              <p:cNvSpPr txBox="1"/>
              <p:nvPr/>
            </p:nvSpPr>
            <p:spPr>
              <a:xfrm>
                <a:off x="5101214"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Registry (Amazon ECR)</a:t>
                </a:r>
              </a:p>
            </p:txBody>
          </p:sp>
          <p:pic>
            <p:nvPicPr>
              <p:cNvPr id="11" name="Graphic 10">
                <a:extLst>
                  <a:ext uri="{FF2B5EF4-FFF2-40B4-BE49-F238E27FC236}">
                    <a16:creationId xmlns="" xmlns:a16="http://schemas.microsoft.com/office/drawing/2014/main" id="{31D7C8FB-6C21-2E4E-8D57-68F7869A6A2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715834" y="1554480"/>
                <a:ext cx="548640" cy="548640"/>
              </a:xfrm>
              <a:prstGeom prst="rect">
                <a:avLst/>
              </a:prstGeom>
            </p:spPr>
          </p:pic>
          <p:sp>
            <p:nvSpPr>
              <p:cNvPr id="12" name="TextBox 11">
                <a:extLst>
                  <a:ext uri="{FF2B5EF4-FFF2-40B4-BE49-F238E27FC236}">
                    <a16:creationId xmlns="" xmlns:a16="http://schemas.microsoft.com/office/drawing/2014/main" id="{0E5FE206-129D-0345-B2D5-8C50352EF3EA}"/>
                  </a:ext>
                </a:extLst>
              </p:cNvPr>
              <p:cNvSpPr txBox="1"/>
              <p:nvPr/>
            </p:nvSpPr>
            <p:spPr>
              <a:xfrm>
                <a:off x="7369509"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Service (Amazon ECS)</a:t>
                </a:r>
              </a:p>
            </p:txBody>
          </p:sp>
          <p:pic>
            <p:nvPicPr>
              <p:cNvPr id="13" name="Graphic 12">
                <a:extLst>
                  <a:ext uri="{FF2B5EF4-FFF2-40B4-BE49-F238E27FC236}">
                    <a16:creationId xmlns="" xmlns:a16="http://schemas.microsoft.com/office/drawing/2014/main" id="{BF03DA95-CDEF-1740-9272-BAAE71A3833A}"/>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979391" y="1554480"/>
                <a:ext cx="548640" cy="548640"/>
              </a:xfrm>
              <a:prstGeom prst="rect">
                <a:avLst/>
              </a:prstGeom>
            </p:spPr>
          </p:pic>
          <p:sp>
            <p:nvSpPr>
              <p:cNvPr id="14" name="TextBox 13">
                <a:extLst>
                  <a:ext uri="{FF2B5EF4-FFF2-40B4-BE49-F238E27FC236}">
                    <a16:creationId xmlns="" xmlns:a16="http://schemas.microsoft.com/office/drawing/2014/main" id="{1CE55A78-C680-7548-9D3F-46F35E614E55}"/>
                  </a:ext>
                </a:extLst>
              </p:cNvPr>
              <p:cNvSpPr txBox="1"/>
              <p:nvPr/>
            </p:nvSpPr>
            <p:spPr>
              <a:xfrm>
                <a:off x="810828" y="3701235"/>
                <a:ext cx="1300855" cy="523220"/>
              </a:xfrm>
              <a:prstGeom prst="rect">
                <a:avLst/>
              </a:prstGeom>
              <a:noFill/>
            </p:spPr>
            <p:txBody>
              <a:bodyPr wrap="square" rtlCol="0">
                <a:spAutoFit/>
              </a:bodyPr>
              <a:lstStyle/>
              <a:p>
                <a:pPr algn="ctr"/>
                <a:r>
                  <a:rPr lang="en-US" sz="1400" dirty="0"/>
                  <a:t>AWS Elastic </a:t>
                </a:r>
                <a:br>
                  <a:rPr lang="en-US" sz="1400" dirty="0"/>
                </a:br>
                <a:r>
                  <a:rPr lang="en-US" sz="1400" dirty="0"/>
                  <a:t>Beanstalk</a:t>
                </a:r>
              </a:p>
            </p:txBody>
          </p:sp>
          <p:pic>
            <p:nvPicPr>
              <p:cNvPr id="15" name="Graphic 14">
                <a:extLst>
                  <a:ext uri="{FF2B5EF4-FFF2-40B4-BE49-F238E27FC236}">
                    <a16:creationId xmlns="" xmlns:a16="http://schemas.microsoft.com/office/drawing/2014/main" id="{29197B51-7241-5B48-8AF7-5991752DBE5F}"/>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188720" y="3108960"/>
                <a:ext cx="548640" cy="548640"/>
              </a:xfrm>
              <a:prstGeom prst="rect">
                <a:avLst/>
              </a:prstGeom>
            </p:spPr>
          </p:pic>
          <p:sp>
            <p:nvSpPr>
              <p:cNvPr id="17" name="TextBox 16">
                <a:extLst>
                  <a:ext uri="{FF2B5EF4-FFF2-40B4-BE49-F238E27FC236}">
                    <a16:creationId xmlns="" xmlns:a16="http://schemas.microsoft.com/office/drawing/2014/main" id="{8206C955-7D21-AC48-9F31-DEA19C5E348B}"/>
                  </a:ext>
                </a:extLst>
              </p:cNvPr>
              <p:cNvSpPr txBox="1"/>
              <p:nvPr/>
            </p:nvSpPr>
            <p:spPr>
              <a:xfrm>
                <a:off x="2957929" y="3690603"/>
                <a:ext cx="1528359" cy="307777"/>
              </a:xfrm>
              <a:prstGeom prst="rect">
                <a:avLst/>
              </a:prstGeom>
              <a:noFill/>
            </p:spPr>
            <p:txBody>
              <a:bodyPr wrap="square" rtlCol="0">
                <a:spAutoFit/>
              </a:bodyPr>
              <a:lstStyle/>
              <a:p>
                <a:pPr algn="ctr"/>
                <a:r>
                  <a:rPr lang="en-US" sz="1400" dirty="0"/>
                  <a:t>AWS Lambda</a:t>
                </a:r>
              </a:p>
            </p:txBody>
          </p:sp>
          <p:pic>
            <p:nvPicPr>
              <p:cNvPr id="18" name="Graphic 17">
                <a:extLst>
                  <a:ext uri="{FF2B5EF4-FFF2-40B4-BE49-F238E27FC236}">
                    <a16:creationId xmlns="" xmlns:a16="http://schemas.microsoft.com/office/drawing/2014/main" id="{ACAFCDFB-3602-F743-A3DD-EDCBD9BA9BD6}"/>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456432" y="3108960"/>
                <a:ext cx="548640" cy="548640"/>
              </a:xfrm>
              <a:prstGeom prst="rect">
                <a:avLst/>
              </a:prstGeom>
            </p:spPr>
          </p:pic>
          <p:sp>
            <p:nvSpPr>
              <p:cNvPr id="19" name="TextBox 18">
                <a:extLst>
                  <a:ext uri="{FF2B5EF4-FFF2-40B4-BE49-F238E27FC236}">
                    <a16:creationId xmlns="" xmlns:a16="http://schemas.microsoft.com/office/drawing/2014/main" id="{BDDBBBDF-DBB5-834F-9359-9AFD15CE007E}"/>
                  </a:ext>
                </a:extLst>
              </p:cNvPr>
              <p:cNvSpPr txBox="1"/>
              <p:nvPr/>
            </p:nvSpPr>
            <p:spPr>
              <a:xfrm>
                <a:off x="7451096" y="3689052"/>
                <a:ext cx="1612946" cy="307777"/>
              </a:xfrm>
              <a:prstGeom prst="rect">
                <a:avLst/>
              </a:prstGeom>
              <a:noFill/>
            </p:spPr>
            <p:txBody>
              <a:bodyPr wrap="square" rtlCol="0">
                <a:spAutoFit/>
              </a:bodyPr>
              <a:lstStyle/>
              <a:p>
                <a:pPr algn="ctr"/>
                <a:r>
                  <a:rPr lang="en-US" sz="1400" dirty="0"/>
                  <a:t>Amazon Lightsail</a:t>
                </a:r>
              </a:p>
            </p:txBody>
          </p:sp>
          <p:pic>
            <p:nvPicPr>
              <p:cNvPr id="20" name="Graphic 19">
                <a:extLst>
                  <a:ext uri="{FF2B5EF4-FFF2-40B4-BE49-F238E27FC236}">
                    <a16:creationId xmlns="" xmlns:a16="http://schemas.microsoft.com/office/drawing/2014/main" id="{93C43FC5-8594-F241-9708-D75374BBC76D}"/>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7982712" y="3108960"/>
                <a:ext cx="548640" cy="548640"/>
              </a:xfrm>
              <a:prstGeom prst="rect">
                <a:avLst/>
              </a:prstGeom>
            </p:spPr>
          </p:pic>
          <p:sp>
            <p:nvSpPr>
              <p:cNvPr id="16" name="TextBox 15">
                <a:extLst>
                  <a:ext uri="{FF2B5EF4-FFF2-40B4-BE49-F238E27FC236}">
                    <a16:creationId xmlns="" xmlns:a16="http://schemas.microsoft.com/office/drawing/2014/main" id="{CCED8D87-6FF0-2141-9B3A-A1DBBB3E052F}"/>
                  </a:ext>
                </a:extLst>
              </p:cNvPr>
              <p:cNvSpPr txBox="1"/>
              <p:nvPr/>
            </p:nvSpPr>
            <p:spPr>
              <a:xfrm>
                <a:off x="5099191" y="3682050"/>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Kubernetes Service (Amazon EKS)</a:t>
                </a:r>
                <a:endParaRPr lang="en-US" sz="1100" dirty="0"/>
              </a:p>
            </p:txBody>
          </p:sp>
          <p:pic>
            <p:nvPicPr>
              <p:cNvPr id="21" name="Graphic 20">
                <a:extLst>
                  <a:ext uri="{FF2B5EF4-FFF2-40B4-BE49-F238E27FC236}">
                    <a16:creationId xmlns="" xmlns:a16="http://schemas.microsoft.com/office/drawing/2014/main" id="{52E8D2AF-9C85-5A43-9783-6945D1A846E5}"/>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5715000" y="3108960"/>
                <a:ext cx="548640" cy="548640"/>
              </a:xfrm>
              <a:prstGeom prst="rect">
                <a:avLst/>
              </a:prstGeom>
            </p:spPr>
          </p:pic>
          <p:sp>
            <p:nvSpPr>
              <p:cNvPr id="22" name="TextBox 21">
                <a:extLst>
                  <a:ext uri="{FF2B5EF4-FFF2-40B4-BE49-F238E27FC236}">
                    <a16:creationId xmlns="" xmlns:a16="http://schemas.microsoft.com/office/drawing/2014/main" id="{9FB51A2E-96B3-7948-8D97-EB082266018E}"/>
                  </a:ext>
                </a:extLst>
              </p:cNvPr>
              <p:cNvSpPr txBox="1"/>
              <p:nvPr/>
            </p:nvSpPr>
            <p:spPr>
              <a:xfrm>
                <a:off x="2968563" y="5246551"/>
                <a:ext cx="1528359" cy="307777"/>
              </a:xfrm>
              <a:prstGeom prst="rect">
                <a:avLst/>
              </a:prstGeom>
              <a:noFill/>
            </p:spPr>
            <p:txBody>
              <a:bodyPr wrap="square" rtlCol="0">
                <a:spAutoFit/>
              </a:bodyPr>
              <a:lstStyle/>
              <a:p>
                <a:pPr algn="ctr"/>
                <a:r>
                  <a:rPr lang="en-US" sz="1400" dirty="0"/>
                  <a:t>AWS Fargate</a:t>
                </a:r>
              </a:p>
            </p:txBody>
          </p:sp>
          <p:pic>
            <p:nvPicPr>
              <p:cNvPr id="24" name="Graphic 23">
                <a:extLst>
                  <a:ext uri="{FF2B5EF4-FFF2-40B4-BE49-F238E27FC236}">
                    <a16:creationId xmlns="" xmlns:a16="http://schemas.microsoft.com/office/drawing/2014/main" id="{834F0846-5796-BC4A-A105-189605116EEC}"/>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3456432" y="4663440"/>
                <a:ext cx="548640" cy="548640"/>
              </a:xfrm>
              <a:prstGeom prst="rect">
                <a:avLst/>
              </a:prstGeom>
            </p:spPr>
          </p:pic>
          <p:sp>
            <p:nvSpPr>
              <p:cNvPr id="23" name="TextBox 22">
                <a:extLst>
                  <a:ext uri="{FF2B5EF4-FFF2-40B4-BE49-F238E27FC236}">
                    <a16:creationId xmlns="" xmlns:a16="http://schemas.microsoft.com/office/drawing/2014/main" id="{677BA250-C599-FC4B-BCDD-6926FED9BE58}"/>
                  </a:ext>
                </a:extLst>
              </p:cNvPr>
              <p:cNvSpPr txBox="1"/>
              <p:nvPr/>
            </p:nvSpPr>
            <p:spPr>
              <a:xfrm>
                <a:off x="5293431" y="5246549"/>
                <a:ext cx="1421567" cy="307777"/>
              </a:xfrm>
              <a:prstGeom prst="rect">
                <a:avLst/>
              </a:prstGeom>
              <a:noFill/>
            </p:spPr>
            <p:txBody>
              <a:bodyPr wrap="square" rtlCol="0">
                <a:spAutoFit/>
              </a:bodyPr>
              <a:lstStyle/>
              <a:p>
                <a:pPr algn="ctr"/>
                <a:r>
                  <a:rPr lang="en-US" sz="1400" dirty="0"/>
                  <a:t>AWS Outposts</a:t>
                </a:r>
              </a:p>
            </p:txBody>
          </p:sp>
          <p:pic>
            <p:nvPicPr>
              <p:cNvPr id="25" name="Graphic 24">
                <a:extLst>
                  <a:ext uri="{FF2B5EF4-FFF2-40B4-BE49-F238E27FC236}">
                    <a16:creationId xmlns="" xmlns:a16="http://schemas.microsoft.com/office/drawing/2014/main" id="{5F162E13-FF78-A74D-8B37-CC7E02004A27}"/>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715000" y="4663440"/>
                <a:ext cx="548640" cy="548640"/>
              </a:xfrm>
              <a:prstGeom prst="rect">
                <a:avLst/>
              </a:prstGeom>
            </p:spPr>
          </p:pic>
          <p:sp>
            <p:nvSpPr>
              <p:cNvPr id="26" name="TextBox 25">
                <a:extLst>
                  <a:ext uri="{FF2B5EF4-FFF2-40B4-BE49-F238E27FC236}">
                    <a16:creationId xmlns="" xmlns:a16="http://schemas.microsoft.com/office/drawing/2014/main" id="{D5A182B3-14B1-1141-BF91-E3B347F8ACC2}"/>
                  </a:ext>
                </a:extLst>
              </p:cNvPr>
              <p:cNvSpPr txBox="1"/>
              <p:nvPr/>
            </p:nvSpPr>
            <p:spPr>
              <a:xfrm>
                <a:off x="9748148" y="3682403"/>
                <a:ext cx="1528359" cy="307777"/>
              </a:xfrm>
              <a:prstGeom prst="rect">
                <a:avLst/>
              </a:prstGeom>
              <a:noFill/>
            </p:spPr>
            <p:txBody>
              <a:bodyPr wrap="square" rtlCol="0">
                <a:spAutoFit/>
              </a:bodyPr>
              <a:lstStyle/>
              <a:p>
                <a:pPr algn="ctr"/>
                <a:r>
                  <a:rPr lang="en-US" sz="1400" dirty="0"/>
                  <a:t>AWS Batch</a:t>
                </a:r>
              </a:p>
            </p:txBody>
          </p:sp>
          <p:pic>
            <p:nvPicPr>
              <p:cNvPr id="27" name="Graphic 26">
                <a:extLst>
                  <a:ext uri="{FF2B5EF4-FFF2-40B4-BE49-F238E27FC236}">
                    <a16:creationId xmlns="" xmlns:a16="http://schemas.microsoft.com/office/drawing/2014/main" id="{EE632768-5976-A24C-A931-EAF8BD068A38}"/>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10241280" y="3108960"/>
                <a:ext cx="548640" cy="548640"/>
              </a:xfrm>
              <a:prstGeom prst="rect">
                <a:avLst/>
              </a:prstGeom>
            </p:spPr>
          </p:pic>
          <p:sp>
            <p:nvSpPr>
              <p:cNvPr id="28" name="TextBox 27">
                <a:extLst>
                  <a:ext uri="{FF2B5EF4-FFF2-40B4-BE49-F238E27FC236}">
                    <a16:creationId xmlns="" xmlns:a16="http://schemas.microsoft.com/office/drawing/2014/main" id="{77F9D947-D894-4D49-A708-55D33644A22B}"/>
                  </a:ext>
                </a:extLst>
              </p:cNvPr>
              <p:cNvSpPr txBox="1"/>
              <p:nvPr/>
            </p:nvSpPr>
            <p:spPr>
              <a:xfrm>
                <a:off x="7201021" y="5245777"/>
                <a:ext cx="2134356" cy="523220"/>
              </a:xfrm>
              <a:prstGeom prst="rect">
                <a:avLst/>
              </a:prstGeom>
              <a:noFill/>
            </p:spPr>
            <p:txBody>
              <a:bodyPr wrap="square" rtlCol="0">
                <a:spAutoFit/>
              </a:bodyPr>
              <a:lstStyle/>
              <a:p>
                <a:pPr algn="ctr"/>
                <a:r>
                  <a:rPr lang="en-US" sz="1400" dirty="0"/>
                  <a:t>AWS Serverless Application Repository</a:t>
                </a:r>
              </a:p>
            </p:txBody>
          </p:sp>
          <p:pic>
            <p:nvPicPr>
              <p:cNvPr id="29" name="Graphic 28">
                <a:extLst>
                  <a:ext uri="{FF2B5EF4-FFF2-40B4-BE49-F238E27FC236}">
                    <a16:creationId xmlns="" xmlns:a16="http://schemas.microsoft.com/office/drawing/2014/main" id="{0729A681-DAE1-A340-93EB-6AC456367108}"/>
                  </a:ext>
                  <a:ext uri="{C183D7F6-B498-43B3-948B-1728B52AA6E4}">
                    <adec:decorative xmlns="" xmlns:adec="http://schemas.microsoft.com/office/drawing/2017/decorative" val="1"/>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7982712" y="4663440"/>
                <a:ext cx="548640" cy="548640"/>
              </a:xfrm>
              <a:prstGeom prst="rect">
                <a:avLst/>
              </a:prstGeom>
            </p:spPr>
          </p:pic>
          <p:sp>
            <p:nvSpPr>
              <p:cNvPr id="30" name="TextBox 29">
                <a:extLst>
                  <a:ext uri="{FF2B5EF4-FFF2-40B4-BE49-F238E27FC236}">
                    <a16:creationId xmlns="" xmlns:a16="http://schemas.microsoft.com/office/drawing/2014/main" id="{84AAE190-6F1F-A94E-8160-365CCEEDE130}"/>
                  </a:ext>
                </a:extLst>
              </p:cNvPr>
              <p:cNvSpPr txBox="1"/>
              <p:nvPr/>
            </p:nvSpPr>
            <p:spPr>
              <a:xfrm>
                <a:off x="9722768" y="2131998"/>
                <a:ext cx="1588999" cy="523220"/>
              </a:xfrm>
              <a:prstGeom prst="rect">
                <a:avLst/>
              </a:prstGeom>
              <a:noFill/>
            </p:spPr>
            <p:txBody>
              <a:bodyPr wrap="square" rtlCol="0">
                <a:spAutoFit/>
              </a:bodyPr>
              <a:lstStyle/>
              <a:p>
                <a:pPr algn="ctr"/>
                <a:r>
                  <a:rPr lang="en-US" sz="1400" dirty="0"/>
                  <a:t>VMware Cloud </a:t>
                </a:r>
                <a:br>
                  <a:rPr lang="en-US" sz="1400" dirty="0"/>
                </a:br>
                <a:r>
                  <a:rPr lang="en-US" sz="1400" dirty="0"/>
                  <a:t>on AWS</a:t>
                </a:r>
              </a:p>
            </p:txBody>
          </p:sp>
          <p:pic>
            <p:nvPicPr>
              <p:cNvPr id="31" name="Graphic 30">
                <a:extLst>
                  <a:ext uri="{FF2B5EF4-FFF2-40B4-BE49-F238E27FC236}">
                    <a16:creationId xmlns="" xmlns:a16="http://schemas.microsoft.com/office/drawing/2014/main" id="{CA4DA72E-E02D-DC44-B3E4-2F2C086EA374}"/>
                  </a:ext>
                  <a:ext uri="{C183D7F6-B498-43B3-948B-1728B52AA6E4}">
                    <adec:decorative xmlns="" xmlns:adec="http://schemas.microsoft.com/office/drawing/2017/decorative" val="1"/>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10242948" y="1554480"/>
                <a:ext cx="548640" cy="548640"/>
              </a:xfrm>
              <a:prstGeom prst="rect">
                <a:avLst/>
              </a:prstGeom>
            </p:spPr>
          </p:pic>
        </p:grpSp>
        <p:sp>
          <p:nvSpPr>
            <p:cNvPr id="52" name="Rectangle 51">
              <a:extLst>
                <a:ext uri="{FF2B5EF4-FFF2-40B4-BE49-F238E27FC236}">
                  <a16:creationId xmlns="" xmlns:a16="http://schemas.microsoft.com/office/drawing/2014/main" id="{17DD8291-D0EE-F24B-BD10-6B812FA6FC5D}"/>
                </a:ext>
              </a:extLst>
            </p:cNvPr>
            <p:cNvSpPr/>
            <p:nvPr/>
          </p:nvSpPr>
          <p:spPr>
            <a:xfrm>
              <a:off x="582792"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3" name="Rectangle 52">
              <a:extLst>
                <a:ext uri="{FF2B5EF4-FFF2-40B4-BE49-F238E27FC236}">
                  <a16:creationId xmlns="" xmlns:a16="http://schemas.microsoft.com/office/drawing/2014/main" id="{C0F02577-A119-6648-AFB7-7AA194B61EBE}"/>
                </a:ext>
              </a:extLst>
            </p:cNvPr>
            <p:cNvSpPr/>
            <p:nvPr/>
          </p:nvSpPr>
          <p:spPr>
            <a:xfrm>
              <a:off x="583135" y="360337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4" name="Rectangle 53">
              <a:extLst>
                <a:ext uri="{FF2B5EF4-FFF2-40B4-BE49-F238E27FC236}">
                  <a16:creationId xmlns="" xmlns:a16="http://schemas.microsoft.com/office/drawing/2014/main" id="{C2EEC618-48D5-584C-B1CE-4B54E35F6304}"/>
                </a:ext>
              </a:extLst>
            </p:cNvPr>
            <p:cNvSpPr/>
            <p:nvPr/>
          </p:nvSpPr>
          <p:spPr>
            <a:xfrm>
              <a:off x="5138025" y="203784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5" name="Rectangle 54">
              <a:extLst>
                <a:ext uri="{FF2B5EF4-FFF2-40B4-BE49-F238E27FC236}">
                  <a16:creationId xmlns="" xmlns:a16="http://schemas.microsoft.com/office/drawing/2014/main" id="{E3913BDF-AF15-8049-AE0D-D075D543E4FE}"/>
                </a:ext>
              </a:extLst>
            </p:cNvPr>
            <p:cNvSpPr/>
            <p:nvPr/>
          </p:nvSpPr>
          <p:spPr>
            <a:xfrm>
              <a:off x="7377491"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7" name="Rectangle 56">
              <a:extLst>
                <a:ext uri="{FF2B5EF4-FFF2-40B4-BE49-F238E27FC236}">
                  <a16:creationId xmlns="" xmlns:a16="http://schemas.microsoft.com/office/drawing/2014/main" id="{B7B625DD-DDAC-D04C-AD93-DE2D7211244D}"/>
                </a:ext>
              </a:extLst>
            </p:cNvPr>
            <p:cNvSpPr/>
            <p:nvPr/>
          </p:nvSpPr>
          <p:spPr>
            <a:xfrm>
              <a:off x="5110949" y="3592491"/>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8" name="Rectangle 57">
              <a:extLst>
                <a:ext uri="{FF2B5EF4-FFF2-40B4-BE49-F238E27FC236}">
                  <a16:creationId xmlns="" xmlns:a16="http://schemas.microsoft.com/office/drawing/2014/main" id="{C07672BE-951A-B248-8414-508964CB1A4B}"/>
                </a:ext>
              </a:extLst>
            </p:cNvPr>
            <p:cNvSpPr/>
            <p:nvPr/>
          </p:nvSpPr>
          <p:spPr>
            <a:xfrm>
              <a:off x="2825742" y="3600645"/>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60" name="Rectangle 59">
              <a:extLst>
                <a:ext uri="{FF2B5EF4-FFF2-40B4-BE49-F238E27FC236}">
                  <a16:creationId xmlns="" xmlns:a16="http://schemas.microsoft.com/office/drawing/2014/main" id="{CDE80AC7-04CF-3B43-B01C-5808E2C9D52D}"/>
                </a:ext>
              </a:extLst>
            </p:cNvPr>
            <p:cNvSpPr/>
            <p:nvPr/>
          </p:nvSpPr>
          <p:spPr>
            <a:xfrm>
              <a:off x="2848483" y="5140909"/>
              <a:ext cx="1732377" cy="1215442"/>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Tree>
    <p:custDataLst>
      <p:tags r:id="rId1"/>
    </p:custDataLst>
    <p:extLst>
      <p:ext uri="{BB962C8B-B14F-4D97-AF65-F5344CB8AC3E}">
        <p14:creationId xmlns:p14="http://schemas.microsoft.com/office/powerpoint/2010/main" val="4250374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6FAD5EB2-514B-8B49-8EE0-A81BB790333D}"/>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7</a:t>
            </a:fld>
            <a:endParaRPr lang="en-US" dirty="0"/>
          </a:p>
        </p:txBody>
      </p:sp>
      <p:sp>
        <p:nvSpPr>
          <p:cNvPr id="2" name="Title 1"/>
          <p:cNvSpPr>
            <a:spLocks noGrp="1"/>
          </p:cNvSpPr>
          <p:nvPr>
            <p:ph type="title"/>
          </p:nvPr>
        </p:nvSpPr>
        <p:spPr/>
        <p:txBody>
          <a:bodyPr/>
          <a:lstStyle/>
          <a:p>
            <a:r>
              <a:rPr lang="en-US" dirty="0"/>
              <a:t>Categorizing compute services</a:t>
            </a:r>
          </a:p>
        </p:txBody>
      </p:sp>
      <p:graphicFrame>
        <p:nvGraphicFramePr>
          <p:cNvPr id="8" name="Table 7" descr="Table with four rows. First row is EC2, second is Lambda, third shows ECS, EKS, Fargate, and ECR, and the fouth row shows Elastic Beanstalk. For each row, key concepts, characteristics, and ease of use details are called out.">
            <a:extLst>
              <a:ext uri="{FF2B5EF4-FFF2-40B4-BE49-F238E27FC236}">
                <a16:creationId xmlns="" xmlns:a16="http://schemas.microsoft.com/office/drawing/2014/main" id="{C039DAED-5315-454A-A929-71D606E9F87A}"/>
              </a:ext>
            </a:extLst>
          </p:cNvPr>
          <p:cNvGraphicFramePr>
            <a:graphicFrameLocks noGrp="1"/>
          </p:cNvGraphicFramePr>
          <p:nvPr>
            <p:extLst>
              <p:ext uri="{D42A27DB-BD31-4B8C-83A1-F6EECF244321}">
                <p14:modId xmlns:p14="http://schemas.microsoft.com/office/powerpoint/2010/main" val="4207246623"/>
              </p:ext>
            </p:extLst>
          </p:nvPr>
        </p:nvGraphicFramePr>
        <p:xfrm>
          <a:off x="342900" y="1155185"/>
          <a:ext cx="11531599" cy="5185480"/>
        </p:xfrm>
        <a:graphic>
          <a:graphicData uri="http://schemas.openxmlformats.org/drawingml/2006/table">
            <a:tbl>
              <a:tblPr firstRow="1" bandRow="1">
                <a:tableStyleId>{5C22544A-7EE6-4342-B048-85BDC9FD1C3A}</a:tableStyleId>
              </a:tblPr>
              <a:tblGrid>
                <a:gridCol w="1765299">
                  <a:extLst>
                    <a:ext uri="{9D8B030D-6E8A-4147-A177-3AD203B41FA5}">
                      <a16:colId xmlns="" xmlns:a16="http://schemas.microsoft.com/office/drawing/2014/main" val="169570415"/>
                    </a:ext>
                  </a:extLst>
                </a:gridCol>
                <a:gridCol w="3378200">
                  <a:extLst>
                    <a:ext uri="{9D8B030D-6E8A-4147-A177-3AD203B41FA5}">
                      <a16:colId xmlns="" xmlns:a16="http://schemas.microsoft.com/office/drawing/2014/main" val="3813353449"/>
                    </a:ext>
                  </a:extLst>
                </a:gridCol>
                <a:gridCol w="3505200">
                  <a:extLst>
                    <a:ext uri="{9D8B030D-6E8A-4147-A177-3AD203B41FA5}">
                      <a16:colId xmlns="" xmlns:a16="http://schemas.microsoft.com/office/drawing/2014/main" val="2241957363"/>
                    </a:ext>
                  </a:extLst>
                </a:gridCol>
                <a:gridCol w="2882900">
                  <a:extLst>
                    <a:ext uri="{9D8B030D-6E8A-4147-A177-3AD203B41FA5}">
                      <a16:colId xmlns="" xmlns:a16="http://schemas.microsoft.com/office/drawing/2014/main" val="1135737289"/>
                    </a:ext>
                  </a:extLst>
                </a:gridCol>
              </a:tblGrid>
              <a:tr h="403320">
                <a:tc>
                  <a:txBody>
                    <a:bodyPr/>
                    <a:lstStyle/>
                    <a:p>
                      <a:r>
                        <a:rPr lang="en-US" sz="1600" dirty="0">
                          <a:solidFill>
                            <a:sysClr val="windowText" lastClr="000000"/>
                          </a:solidFill>
                        </a:rPr>
                        <a:t>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r>
                        <a:rPr lang="en-US" sz="1600" dirty="0">
                          <a:solidFill>
                            <a:sysClr val="windowText" lastClr="000000"/>
                          </a:solidFill>
                        </a:rPr>
                        <a:t>Key Concepts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r>
                        <a:rPr lang="en-US" sz="1600" dirty="0">
                          <a:solidFill>
                            <a:sysClr val="windowText" lastClr="000000"/>
                          </a:solidFill>
                        </a:rPr>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r>
                        <a:rPr lang="en-US" sz="1600" dirty="0">
                          <a:solidFill>
                            <a:sysClr val="windowText" lastClr="000000"/>
                          </a:solidFill>
                        </a:rPr>
                        <a:t>Ease of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extLst>
                  <a:ext uri="{0D108BD9-81ED-4DB2-BD59-A6C34878D82A}">
                    <a16:rowId xmlns="" xmlns:a16="http://schemas.microsoft.com/office/drawing/2014/main" val="1845005391"/>
                  </a:ext>
                </a:extLst>
              </a:tr>
              <a:tr h="770668">
                <a:tc>
                  <a:txBody>
                    <a:bodyPr/>
                    <a:lstStyle/>
                    <a:p>
                      <a:pPr marL="285750" indent="-285750">
                        <a:buFont typeface="Arial" panose="020B0604020202020204" pitchFamily="34" charset="0"/>
                        <a:buChar char="•"/>
                      </a:pPr>
                      <a:r>
                        <a:rPr lang="en-US" sz="1600" dirty="0"/>
                        <a:t>Amazon EC2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Infrastructure as a service (IaaS)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Instance-based</a:t>
                      </a:r>
                    </a:p>
                    <a:p>
                      <a:pPr marL="285750" indent="-285750">
                        <a:buFont typeface="Arial" panose="020B0604020202020204" pitchFamily="34" charset="0"/>
                        <a:buChar char="•"/>
                      </a:pPr>
                      <a:r>
                        <a:rPr lang="en-US" sz="1600" b="1" dirty="0">
                          <a:solidFill>
                            <a:srgbClr val="504BAB"/>
                          </a:solidFill>
                        </a:rPr>
                        <a:t>Virtual machines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Provision virtual machines that you can manage as you choose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 familiar concept to many IT professionals.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153425180"/>
                  </a:ext>
                </a:extLst>
              </a:tr>
              <a:tr h="1144138">
                <a:tc>
                  <a:txBody>
                    <a:bodyPr/>
                    <a:lstStyle/>
                    <a:p>
                      <a:pPr marL="285750" indent="-285750">
                        <a:buFont typeface="Arial" panose="020B0604020202020204" pitchFamily="34" charset="0"/>
                        <a:buChar char="•"/>
                      </a:pPr>
                      <a:r>
                        <a:rPr lang="en-US" sz="1600" dirty="0"/>
                        <a:t>AWS Lambda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rgbClr val="504BAB"/>
                          </a:solidFill>
                        </a:rPr>
                        <a:t>Serverless</a:t>
                      </a:r>
                      <a:r>
                        <a:rPr lang="en-US" sz="1600" dirty="0"/>
                        <a:t>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Function-based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Low-cost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Write and deploy code that runs on a schedule or that can be triggered by events</a:t>
                      </a:r>
                    </a:p>
                    <a:p>
                      <a:pPr marL="285750" indent="-285750">
                        <a:buFont typeface="Arial" panose="020B0604020202020204" pitchFamily="34" charset="0"/>
                        <a:buChar char="•"/>
                      </a:pPr>
                      <a:r>
                        <a:rPr lang="en-US" sz="1600" dirty="0"/>
                        <a:t>Use when possible (architect for the cloud)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r>
                        <a:rPr lang="en-US" sz="1600" dirty="0"/>
                        <a:t>A relatively new concept for many IT staff members, but easy to use after you learn how.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 xmlns:a16="http://schemas.microsoft.com/office/drawing/2014/main" val="1370044952"/>
                  </a:ext>
                </a:extLst>
              </a:tr>
              <a:tr h="1094080">
                <a:tc>
                  <a:txBody>
                    <a:bodyPr/>
                    <a:lstStyle/>
                    <a:p>
                      <a:pPr marL="285750" indent="-285750">
                        <a:buFont typeface="Arial" panose="020B0604020202020204" pitchFamily="34" charset="0"/>
                        <a:buChar char="•"/>
                      </a:pPr>
                      <a:r>
                        <a:rPr lang="en-US" sz="1600" dirty="0"/>
                        <a:t>Amazon ECS </a:t>
                      </a:r>
                    </a:p>
                    <a:p>
                      <a:pPr marL="285750" indent="-285750">
                        <a:buFont typeface="Arial" panose="020B0604020202020204" pitchFamily="34" charset="0"/>
                        <a:buChar char="•"/>
                      </a:pPr>
                      <a:r>
                        <a:rPr lang="en-US" sz="1600" dirty="0"/>
                        <a:t>Amazon EKS </a:t>
                      </a:r>
                    </a:p>
                    <a:p>
                      <a:pPr marL="285750" indent="-285750">
                        <a:buFont typeface="Arial" panose="020B0604020202020204" pitchFamily="34" charset="0"/>
                        <a:buChar char="•"/>
                      </a:pPr>
                      <a:r>
                        <a:rPr lang="en-US" sz="1600" dirty="0"/>
                        <a:t>AWS Fargate </a:t>
                      </a:r>
                    </a:p>
                    <a:p>
                      <a:pPr marL="285750" indent="-285750">
                        <a:buFont typeface="Arial" panose="020B0604020202020204" pitchFamily="34" charset="0"/>
                        <a:buChar char="•"/>
                      </a:pPr>
                      <a:r>
                        <a:rPr lang="en-US" sz="1600" dirty="0"/>
                        <a:t>Amazon ECR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b="1" dirty="0">
                          <a:solidFill>
                            <a:srgbClr val="504BAB"/>
                          </a:solidFill>
                        </a:rPr>
                        <a:t>Container-based</a:t>
                      </a:r>
                      <a:r>
                        <a:rPr lang="en-US" sz="1600" b="1" dirty="0">
                          <a:solidFill>
                            <a:schemeClr val="accent5"/>
                          </a:solidFill>
                        </a:rPr>
                        <a:t> </a:t>
                      </a:r>
                      <a:r>
                        <a:rPr lang="en-US" sz="1600" dirty="0" smtClean="0"/>
                        <a:t>computing</a:t>
                      </a:r>
                    </a:p>
                    <a:p>
                      <a:pPr marL="285750" indent="-285750">
                        <a:buFont typeface="Arial" panose="020B0604020202020204" pitchFamily="34" charset="0"/>
                        <a:buChar char="•"/>
                      </a:pPr>
                      <a:r>
                        <a:rPr lang="en-US" sz="1600" dirty="0" smtClean="0"/>
                        <a:t>Run multiple workloads on single OS</a:t>
                      </a:r>
                      <a:endParaRPr lang="en-US" sz="1600" dirty="0"/>
                    </a:p>
                    <a:p>
                      <a:pPr marL="285750" indent="-285750">
                        <a:buFont typeface="Arial" panose="020B0604020202020204" pitchFamily="34" charset="0"/>
                        <a:buChar char="•"/>
                      </a:pPr>
                      <a:r>
                        <a:rPr lang="en-US" sz="1600" dirty="0"/>
                        <a:t>Instance-based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Spin up and run jobs more quickly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AWS Fargate reduces administrative overhead, but you can use options that give you more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79303955"/>
                  </a:ext>
                </a:extLst>
              </a:tr>
              <a:tr h="1094080">
                <a:tc>
                  <a:txBody>
                    <a:bodyPr/>
                    <a:lstStyle/>
                    <a:p>
                      <a:pPr marL="285750" indent="-285750">
                        <a:buFont typeface="Arial" panose="020B0604020202020204" pitchFamily="34" charset="0"/>
                        <a:buChar char="•"/>
                      </a:pPr>
                      <a:r>
                        <a:rPr lang="en-US" sz="1600" dirty="0"/>
                        <a:t>AWS Elastic Beanstalk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Platform as a service (PaaS)</a:t>
                      </a:r>
                    </a:p>
                    <a:p>
                      <a:pPr marL="285750" indent="-285750">
                        <a:buFont typeface="Arial" panose="020B0604020202020204" pitchFamily="34" charset="0"/>
                        <a:buChar char="•"/>
                      </a:pPr>
                      <a:r>
                        <a:rPr lang="en-US" sz="1600" dirty="0"/>
                        <a:t>For </a:t>
                      </a:r>
                      <a:r>
                        <a:rPr lang="en-US" sz="1600" b="1" dirty="0">
                          <a:solidFill>
                            <a:srgbClr val="504BAB"/>
                          </a:solidFill>
                        </a:rPr>
                        <a:t>web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Focus on your code (building your application)</a:t>
                      </a:r>
                    </a:p>
                    <a:p>
                      <a:pPr marL="285750" indent="-285750">
                        <a:buFont typeface="Arial" panose="020B0604020202020204" pitchFamily="34" charset="0"/>
                        <a:buChar char="•"/>
                      </a:pPr>
                      <a:r>
                        <a:rPr lang="en-US" sz="1600" dirty="0"/>
                        <a:t>Can easily tie into other services—databases, Domain Name System (DNS),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Fast and easy to get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 xmlns:a16="http://schemas.microsoft.com/office/drawing/2014/main" val="1894044138"/>
                  </a:ext>
                </a:extLst>
              </a:tr>
            </a:tbl>
          </a:graphicData>
        </a:graphic>
      </p:graphicFrame>
    </p:spTree>
    <p:custDataLst>
      <p:tags r:id="rId1"/>
    </p:custDataLst>
    <p:extLst>
      <p:ext uri="{BB962C8B-B14F-4D97-AF65-F5344CB8AC3E}">
        <p14:creationId xmlns:p14="http://schemas.microsoft.com/office/powerpoint/2010/main" val="9486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49E4C2E-6190-B343-90CC-004BFB2B1074}"/>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dirty="0"/>
          </a:p>
        </p:txBody>
      </p:sp>
      <p:sp>
        <p:nvSpPr>
          <p:cNvPr id="7" name="Title 6">
            <a:extLst>
              <a:ext uri="{FF2B5EF4-FFF2-40B4-BE49-F238E27FC236}">
                <a16:creationId xmlns="" xmlns:a16="http://schemas.microsoft.com/office/drawing/2014/main" id="{34C8B421-7828-DB46-9182-C45573912DAD}"/>
              </a:ext>
            </a:extLst>
          </p:cNvPr>
          <p:cNvSpPr>
            <a:spLocks noGrp="1"/>
          </p:cNvSpPr>
          <p:nvPr>
            <p:ph type="title"/>
          </p:nvPr>
        </p:nvSpPr>
        <p:spPr/>
        <p:txBody>
          <a:bodyPr/>
          <a:lstStyle/>
          <a:p>
            <a:r>
              <a:rPr lang="en-US" dirty="0"/>
              <a:t>Choosing the optimal compute service</a:t>
            </a:r>
          </a:p>
        </p:txBody>
      </p:sp>
      <p:sp>
        <p:nvSpPr>
          <p:cNvPr id="8" name="Content Placeholder 7">
            <a:extLst>
              <a:ext uri="{FF2B5EF4-FFF2-40B4-BE49-F238E27FC236}">
                <a16:creationId xmlns="" xmlns:a16="http://schemas.microsoft.com/office/drawing/2014/main" id="{50201B2C-915B-784D-ABF1-CC2535F1CD9B}"/>
              </a:ext>
            </a:extLst>
          </p:cNvPr>
          <p:cNvSpPr>
            <a:spLocks noGrp="1"/>
          </p:cNvSpPr>
          <p:nvPr>
            <p:ph sz="quarter" idx="21"/>
          </p:nvPr>
        </p:nvSpPr>
        <p:spPr/>
        <p:txBody>
          <a:bodyPr/>
          <a:lstStyle/>
          <a:p>
            <a:pPr algn="just"/>
            <a:r>
              <a:rPr lang="en-US" dirty="0"/>
              <a:t>The </a:t>
            </a:r>
            <a:r>
              <a:rPr lang="en-US" dirty="0">
                <a:solidFill>
                  <a:srgbClr val="333399"/>
                </a:solidFill>
              </a:rPr>
              <a:t>optimal compute service </a:t>
            </a:r>
            <a:r>
              <a:rPr lang="en-US" dirty="0"/>
              <a:t>or services that you use will depend on your use case</a:t>
            </a:r>
          </a:p>
          <a:p>
            <a:pPr algn="just"/>
            <a:r>
              <a:rPr lang="en-US" dirty="0"/>
              <a:t>Some aspects to consider – </a:t>
            </a:r>
          </a:p>
          <a:p>
            <a:pPr lvl="1" algn="just"/>
            <a:r>
              <a:rPr lang="en-US" dirty="0"/>
              <a:t>What is your </a:t>
            </a:r>
            <a:r>
              <a:rPr lang="en-US" dirty="0">
                <a:solidFill>
                  <a:srgbClr val="333399"/>
                </a:solidFill>
              </a:rPr>
              <a:t>application design</a:t>
            </a:r>
            <a:r>
              <a:rPr lang="en-US" dirty="0"/>
              <a:t>?</a:t>
            </a:r>
          </a:p>
          <a:p>
            <a:pPr lvl="1" algn="just"/>
            <a:r>
              <a:rPr lang="en-US" dirty="0"/>
              <a:t>What are your </a:t>
            </a:r>
            <a:r>
              <a:rPr lang="en-US" dirty="0">
                <a:solidFill>
                  <a:srgbClr val="333399"/>
                </a:solidFill>
              </a:rPr>
              <a:t>usage patterns</a:t>
            </a:r>
            <a:r>
              <a:rPr lang="en-US" dirty="0"/>
              <a:t>?</a:t>
            </a:r>
          </a:p>
          <a:p>
            <a:pPr lvl="1" algn="just"/>
            <a:r>
              <a:rPr lang="en-US" dirty="0"/>
              <a:t>Which </a:t>
            </a:r>
            <a:r>
              <a:rPr lang="en-US" dirty="0">
                <a:solidFill>
                  <a:srgbClr val="333399"/>
                </a:solidFill>
              </a:rPr>
              <a:t>configuration settings </a:t>
            </a:r>
            <a:r>
              <a:rPr lang="en-US" dirty="0"/>
              <a:t>will you want to manage?</a:t>
            </a:r>
          </a:p>
          <a:p>
            <a:pPr algn="just"/>
            <a:r>
              <a:rPr lang="en-US" dirty="0"/>
              <a:t>Selecting the </a:t>
            </a:r>
            <a:r>
              <a:rPr lang="en-US" dirty="0">
                <a:solidFill>
                  <a:srgbClr val="333399"/>
                </a:solidFill>
              </a:rPr>
              <a:t>wrong compute solution </a:t>
            </a:r>
            <a:r>
              <a:rPr lang="en-US" dirty="0"/>
              <a:t>for an architecture can lead to lower performance efficiency</a:t>
            </a:r>
          </a:p>
          <a:p>
            <a:pPr lvl="1" algn="just"/>
            <a:r>
              <a:rPr lang="en-US" dirty="0"/>
              <a:t>A good starting place—Understand the available compute options</a:t>
            </a:r>
          </a:p>
        </p:txBody>
      </p:sp>
    </p:spTree>
    <p:custDataLst>
      <p:tags r:id="rId1"/>
    </p:custDataLst>
    <p:extLst>
      <p:ext uri="{BB962C8B-B14F-4D97-AF65-F5344CB8AC3E}">
        <p14:creationId xmlns:p14="http://schemas.microsoft.com/office/powerpoint/2010/main" val="390922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2: Amazon EC2</a:t>
            </a:r>
          </a:p>
        </p:txBody>
      </p:sp>
      <p:sp>
        <p:nvSpPr>
          <p:cNvPr id="5" name="Text Placeholder 4">
            <a:extLst>
              <a:ext uri="{FF2B5EF4-FFF2-40B4-BE49-F238E27FC236}">
                <a16:creationId xmlns="" xmlns:a16="http://schemas.microsoft.com/office/drawing/2014/main" id="{1004BFB4-B3E8-F44C-9B30-3DAE8C87973E}"/>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10757418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91"/>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UDIO_ID" val="796"/>
  <p:tag name="ARTICULATE_USED_LAYOUT" val="5"/>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UDIO_ID" val="804"/>
  <p:tag name="ARTICULATE_USED_LAYOUT" val="3"/>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2.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C0752BD-F26E-41FF-9FB5-6A9780D93A83}">
  <ds:schemaRefs>
    <ds:schemaRef ds:uri="http://purl.org/dc/elements/1.1/"/>
    <ds:schemaRef ds:uri="http://schemas.openxmlformats.org/package/2006/metadata/core-properties"/>
    <ds:schemaRef ds:uri="http://schemas.microsoft.com/office/2006/documentManagement/types"/>
    <ds:schemaRef ds:uri="3203751e-7f26-4ef4-9d45-82e84d52b1db"/>
    <ds:schemaRef ds:uri="http://purl.org/dc/terms/"/>
    <ds:schemaRef ds:uri="http://www.w3.org/XML/1998/namespace"/>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1196</TotalTime>
  <Words>2901</Words>
  <Application>Microsoft Office PowerPoint</Application>
  <PresentationFormat>Widescreen</PresentationFormat>
  <Paragraphs>645</Paragraphs>
  <Slides>39</Slides>
  <Notes>39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Amazon Ember</vt:lpstr>
      <vt:lpstr>Amazon Ember Heavy</vt:lpstr>
      <vt:lpstr>Amazon Ember Light</vt:lpstr>
      <vt:lpstr>Arial</vt:lpstr>
      <vt:lpstr>Calibri</vt:lpstr>
      <vt:lpstr>Courier New</vt:lpstr>
      <vt:lpstr>Lucida Console</vt:lpstr>
      <vt:lpstr>Segoe UI</vt:lpstr>
      <vt:lpstr>Times New Roman</vt:lpstr>
      <vt:lpstr>Wingdings</vt:lpstr>
      <vt:lpstr>4_TC-2022-OneBrand</vt:lpstr>
      <vt:lpstr>Intro to Cloud Computing CS4037 (BCS-6A) Lecture 10</vt:lpstr>
      <vt:lpstr>Module 6: Compute</vt:lpstr>
      <vt:lpstr>Module overview</vt:lpstr>
      <vt:lpstr>Module objectives</vt:lpstr>
      <vt:lpstr>Section 1: Compute services overview</vt:lpstr>
      <vt:lpstr>AWS compute services</vt:lpstr>
      <vt:lpstr>Categorizing compute services</vt:lpstr>
      <vt:lpstr>Choosing the optimal compute service</vt:lpstr>
      <vt:lpstr>Section 2: Amazon EC2</vt:lpstr>
      <vt:lpstr>Amazon Elastic Compute Cloud (Amazon EC2)</vt:lpstr>
      <vt:lpstr>Amazon EC2 overview</vt:lpstr>
      <vt:lpstr>Launching an Amazon EC2 instance</vt:lpstr>
      <vt:lpstr>1. Select an AMI</vt:lpstr>
      <vt:lpstr>Creating a new AMI: Example</vt:lpstr>
      <vt:lpstr>2. Select an instance type</vt:lpstr>
      <vt:lpstr>EC2 instance type naming and sizes </vt:lpstr>
      <vt:lpstr>Select instance type: Based on use case</vt:lpstr>
      <vt:lpstr>Instance types: Networking features</vt:lpstr>
      <vt:lpstr>3. Specify network settings</vt:lpstr>
      <vt:lpstr>4. Attach IAM role (optional)</vt:lpstr>
      <vt:lpstr>5. User data script (optional)</vt:lpstr>
      <vt:lpstr>5. User data script (optional)</vt:lpstr>
      <vt:lpstr>6. Specify storage</vt:lpstr>
      <vt:lpstr>Amazon EC2 storage options</vt:lpstr>
      <vt:lpstr>Example storage options</vt:lpstr>
      <vt:lpstr>7. Add tags</vt:lpstr>
      <vt:lpstr>8. Security group settings</vt:lpstr>
      <vt:lpstr>9. Identify or create the key pair</vt:lpstr>
      <vt:lpstr>9. Identify or create the key pair (Cont.)</vt:lpstr>
      <vt:lpstr>Amazon EC2 console view of a running EC2 instance Description Panel and Hyperlinks</vt:lpstr>
      <vt:lpstr>Another option: Launch an EC2 instance with the AWS Command Line Interface </vt:lpstr>
      <vt:lpstr>Another option: Launch an EC2 instance with the AWS Command Line Interface </vt:lpstr>
      <vt:lpstr>Amazon EC2 instance lifecycle</vt:lpstr>
      <vt:lpstr>Instance hibernation option </vt:lpstr>
      <vt:lpstr>Consider using an Elastic IP address</vt:lpstr>
      <vt:lpstr>EC2 instance metadata</vt:lpstr>
      <vt:lpstr>Amazon CloudWatch for monitoring</vt:lpstr>
      <vt:lpstr>Section 2 key takeaways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51</cp:revision>
  <dcterms:created xsi:type="dcterms:W3CDTF">2022-03-28T19:31:41Z</dcterms:created>
  <dcterms:modified xsi:type="dcterms:W3CDTF">2023-03-18T09:07:07Z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